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p:cViewPr varScale="1">
        <p:scale>
          <a:sx n="69" d="100"/>
          <a:sy n="69" d="100"/>
        </p:scale>
        <p:origin x="-118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PT" smtClean="0"/>
              <a:t>Clique para editar o estilo</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bwMode="auto">
          <a:xfrm rot="5400000">
            <a:off x="7764621" y="1174097"/>
            <a:ext cx="2286000" cy="381000"/>
          </a:xfrm>
        </p:spPr>
        <p:txBody>
          <a:bodyPr/>
          <a:lstStyle/>
          <a:p>
            <a:fld id="{D4AA0EE3-13C7-4EA7-94CC-4249F2617F67}" type="datetimeFigureOut">
              <a:rPr lang="pt-PT" smtClean="0"/>
              <a:pPr/>
              <a:t>22-01-2010</a:t>
            </a:fld>
            <a:endParaRPr lang="pt-PT"/>
          </a:p>
        </p:txBody>
      </p:sp>
      <p:sp>
        <p:nvSpPr>
          <p:cNvPr id="17" name="Marcador de Posição do Rodapé 16"/>
          <p:cNvSpPr>
            <a:spLocks noGrp="1"/>
          </p:cNvSpPr>
          <p:nvPr>
            <p:ph type="ftr" sz="quarter" idx="11"/>
          </p:nvPr>
        </p:nvSpPr>
        <p:spPr bwMode="auto">
          <a:xfrm rot="5400000">
            <a:off x="7077269" y="4181669"/>
            <a:ext cx="3657600" cy="384048"/>
          </a:xfrm>
        </p:spPr>
        <p:txBody>
          <a:bodyPr/>
          <a:lstStyle/>
          <a:p>
            <a:endParaRPr lang="pt-PT"/>
          </a:p>
        </p:txBody>
      </p:sp>
      <p:sp>
        <p:nvSpPr>
          <p:cNvPr id="10" name="Rec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xão rect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xão rect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xão rect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xão rect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xão rect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xão rect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Marcador de Posição do Número do Diapositivo 28"/>
          <p:cNvSpPr>
            <a:spLocks noGrp="1"/>
          </p:cNvSpPr>
          <p:nvPr>
            <p:ph type="sldNum" sz="quarter" idx="12"/>
          </p:nvPr>
        </p:nvSpPr>
        <p:spPr bwMode="auto">
          <a:xfrm>
            <a:off x="1325544" y="4928702"/>
            <a:ext cx="609600" cy="517524"/>
          </a:xfrm>
        </p:spPr>
        <p:txBody>
          <a:bodyPr/>
          <a:lstStyle/>
          <a:p>
            <a:fld id="{EF787185-1FEB-46E4-85F9-97C44F7A0905}"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D4AA0EE3-13C7-4EA7-94CC-4249F2617F67}" type="datetimeFigureOut">
              <a:rPr lang="pt-PT" smtClean="0"/>
              <a:pPr/>
              <a:t>22-01-2010</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F787185-1FEB-46E4-85F9-97C44F7A0905}"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D4AA0EE3-13C7-4EA7-94CC-4249F2617F67}" type="datetimeFigureOut">
              <a:rPr lang="pt-PT" smtClean="0"/>
              <a:pPr/>
              <a:t>22-01-2010</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EF787185-1FEB-46E4-85F9-97C44F7A0905}"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8" name="Marcador de Posição de Conteúdo 7"/>
          <p:cNvSpPr>
            <a:spLocks noGrp="1"/>
          </p:cNvSpPr>
          <p:nvPr>
            <p:ph sz="quarter" idx="1"/>
          </p:nvPr>
        </p:nvSpPr>
        <p:spPr>
          <a:xfrm>
            <a:off x="457200" y="1600200"/>
            <a:ext cx="7467600" cy="4873752"/>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4"/>
          </p:nvPr>
        </p:nvSpPr>
        <p:spPr/>
        <p:txBody>
          <a:bodyPr rtlCol="0"/>
          <a:lstStyle/>
          <a:p>
            <a:fld id="{D4AA0EE3-13C7-4EA7-94CC-4249F2617F67}" type="datetimeFigureOut">
              <a:rPr lang="pt-PT" smtClean="0"/>
              <a:pPr/>
              <a:t>22-01-2010</a:t>
            </a:fld>
            <a:endParaRPr lang="pt-PT"/>
          </a:p>
        </p:txBody>
      </p:sp>
      <p:sp>
        <p:nvSpPr>
          <p:cNvPr id="9" name="Marcador de Posição do Número do Diapositivo 8"/>
          <p:cNvSpPr>
            <a:spLocks noGrp="1"/>
          </p:cNvSpPr>
          <p:nvPr>
            <p:ph type="sldNum" sz="quarter" idx="15"/>
          </p:nvPr>
        </p:nvSpPr>
        <p:spPr/>
        <p:txBody>
          <a:bodyPr rtlCol="0"/>
          <a:lstStyle/>
          <a:p>
            <a:fld id="{EF787185-1FEB-46E4-85F9-97C44F7A0905}" type="slidenum">
              <a:rPr lang="pt-PT" smtClean="0"/>
              <a:pPr/>
              <a:t>‹nº›</a:t>
            </a:fld>
            <a:endParaRPr lang="pt-PT"/>
          </a:p>
        </p:txBody>
      </p:sp>
      <p:sp>
        <p:nvSpPr>
          <p:cNvPr id="10" name="Marcador de Posição do Rodapé 9"/>
          <p:cNvSpPr>
            <a:spLocks noGrp="1"/>
          </p:cNvSpPr>
          <p:nvPr>
            <p:ph type="ftr" sz="quarter" idx="16"/>
          </p:nvPr>
        </p:nvSpPr>
        <p:spPr/>
        <p:txBody>
          <a:bodyPr rtlCol="0"/>
          <a:lstStyle/>
          <a:p>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bwMode="auto">
          <a:xfrm rot="5400000">
            <a:off x="7763256" y="1170432"/>
            <a:ext cx="2286000" cy="381000"/>
          </a:xfrm>
        </p:spPr>
        <p:txBody>
          <a:bodyPr/>
          <a:lstStyle/>
          <a:p>
            <a:fld id="{D4AA0EE3-13C7-4EA7-94CC-4249F2617F67}" type="datetimeFigureOut">
              <a:rPr lang="pt-PT" smtClean="0"/>
              <a:pPr/>
              <a:t>22-01-2010</a:t>
            </a:fld>
            <a:endParaRPr lang="pt-PT"/>
          </a:p>
        </p:txBody>
      </p:sp>
      <p:sp>
        <p:nvSpPr>
          <p:cNvPr id="5" name="Marcador de Posição do Rodapé 4"/>
          <p:cNvSpPr>
            <a:spLocks noGrp="1"/>
          </p:cNvSpPr>
          <p:nvPr>
            <p:ph type="ftr" sz="quarter" idx="11"/>
          </p:nvPr>
        </p:nvSpPr>
        <p:spPr bwMode="auto">
          <a:xfrm rot="5400000">
            <a:off x="7077456" y="4178808"/>
            <a:ext cx="3657600" cy="384048"/>
          </a:xfrm>
        </p:spPr>
        <p:txBody>
          <a:bodyPr/>
          <a:lstStyle/>
          <a:p>
            <a:endParaRPr lang="pt-PT"/>
          </a:p>
        </p:txBody>
      </p:sp>
      <p:sp>
        <p:nvSpPr>
          <p:cNvPr id="9" name="Rec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xão rect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xão rect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xão rect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xão rect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xão rect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xão rect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arcador de Posição do Número do Diapositivo 5"/>
          <p:cNvSpPr>
            <a:spLocks noGrp="1"/>
          </p:cNvSpPr>
          <p:nvPr>
            <p:ph type="sldNum" sz="quarter" idx="12"/>
          </p:nvPr>
        </p:nvSpPr>
        <p:spPr bwMode="auto">
          <a:xfrm>
            <a:off x="1340616" y="4928702"/>
            <a:ext cx="609600" cy="517524"/>
          </a:xfrm>
        </p:spPr>
        <p:txBody>
          <a:bodyPr/>
          <a:lstStyle/>
          <a:p>
            <a:fld id="{EF787185-1FEB-46E4-85F9-97C44F7A0905}"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5" name="Marcador de Posição da Data 4"/>
          <p:cNvSpPr>
            <a:spLocks noGrp="1"/>
          </p:cNvSpPr>
          <p:nvPr>
            <p:ph type="dt" sz="half" idx="10"/>
          </p:nvPr>
        </p:nvSpPr>
        <p:spPr/>
        <p:txBody>
          <a:bodyPr/>
          <a:lstStyle/>
          <a:p>
            <a:fld id="{D4AA0EE3-13C7-4EA7-94CC-4249F2617F67}" type="datetimeFigureOut">
              <a:rPr lang="pt-PT" smtClean="0"/>
              <a:pPr/>
              <a:t>22-01-2010</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EF787185-1FEB-46E4-85F9-97C44F7A0905}" type="slidenum">
              <a:rPr lang="pt-PT" smtClean="0"/>
              <a:pPr/>
              <a:t>‹nº›</a:t>
            </a:fld>
            <a:endParaRPr lang="pt-PT"/>
          </a:p>
        </p:txBody>
      </p:sp>
      <p:sp>
        <p:nvSpPr>
          <p:cNvPr id="9" name="Marcador de Posição de Conteúdo 8"/>
          <p:cNvSpPr>
            <a:spLocks noGrp="1"/>
          </p:cNvSpPr>
          <p:nvPr>
            <p:ph sz="quarter" idx="1"/>
          </p:nvPr>
        </p:nvSpPr>
        <p:spPr>
          <a:xfrm>
            <a:off x="457200" y="1600200"/>
            <a:ext cx="3657600" cy="4572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1" name="Marcador de Posição de Conteúdo 10"/>
          <p:cNvSpPr>
            <a:spLocks noGrp="1"/>
          </p:cNvSpPr>
          <p:nvPr>
            <p:ph sz="quarter" idx="2"/>
          </p:nvPr>
        </p:nvSpPr>
        <p:spPr>
          <a:xfrm>
            <a:off x="4270248" y="1600200"/>
            <a:ext cx="3657600" cy="4572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PT" smtClean="0"/>
              <a:t>Clique para editar o estilo</a:t>
            </a:r>
            <a:endParaRPr kumimoji="0" lang="en-US"/>
          </a:p>
        </p:txBody>
      </p:sp>
      <p:sp>
        <p:nvSpPr>
          <p:cNvPr id="7" name="Marcador de Posição da Data 6"/>
          <p:cNvSpPr>
            <a:spLocks noGrp="1"/>
          </p:cNvSpPr>
          <p:nvPr>
            <p:ph type="dt" sz="half" idx="10"/>
          </p:nvPr>
        </p:nvSpPr>
        <p:spPr/>
        <p:txBody>
          <a:bodyPr/>
          <a:lstStyle/>
          <a:p>
            <a:fld id="{D4AA0EE3-13C7-4EA7-94CC-4249F2617F67}" type="datetimeFigureOut">
              <a:rPr lang="pt-PT" smtClean="0"/>
              <a:pPr/>
              <a:t>22-01-2010</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EF787185-1FEB-46E4-85F9-97C44F7A0905}" type="slidenum">
              <a:rPr lang="pt-PT" smtClean="0"/>
              <a:pPr/>
              <a:t>‹nº›</a:t>
            </a:fld>
            <a:endParaRPr lang="pt-PT"/>
          </a:p>
        </p:txBody>
      </p:sp>
      <p:sp>
        <p:nvSpPr>
          <p:cNvPr id="11" name="Marcador de Posição de Conteúdo 10"/>
          <p:cNvSpPr>
            <a:spLocks noGrp="1"/>
          </p:cNvSpPr>
          <p:nvPr>
            <p:ph sz="quarter" idx="2"/>
          </p:nvPr>
        </p:nvSpPr>
        <p:spPr>
          <a:xfrm>
            <a:off x="457200" y="2362200"/>
            <a:ext cx="3657600" cy="38862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quarter" idx="4"/>
          </p:nvPr>
        </p:nvSpPr>
        <p:spPr>
          <a:xfrm>
            <a:off x="4371975" y="2362200"/>
            <a:ext cx="3657600" cy="38862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2" name="Marcador de Posição do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PT" smtClean="0"/>
              <a:t>Clique para editar os estilos</a:t>
            </a:r>
          </a:p>
        </p:txBody>
      </p:sp>
      <p:sp>
        <p:nvSpPr>
          <p:cNvPr id="14" name="Marcador de Posição do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PT" smtClean="0"/>
              <a:t>Clique para editar os estilos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6" name="Marcador de Posição da Data 5"/>
          <p:cNvSpPr>
            <a:spLocks noGrp="1"/>
          </p:cNvSpPr>
          <p:nvPr>
            <p:ph type="dt" sz="half" idx="10"/>
          </p:nvPr>
        </p:nvSpPr>
        <p:spPr/>
        <p:txBody>
          <a:bodyPr rtlCol="0"/>
          <a:lstStyle/>
          <a:p>
            <a:fld id="{D4AA0EE3-13C7-4EA7-94CC-4249F2617F67}" type="datetimeFigureOut">
              <a:rPr lang="pt-PT" smtClean="0"/>
              <a:pPr/>
              <a:t>22-01-2010</a:t>
            </a:fld>
            <a:endParaRPr lang="pt-PT"/>
          </a:p>
        </p:txBody>
      </p:sp>
      <p:sp>
        <p:nvSpPr>
          <p:cNvPr id="7" name="Marcador de Posição do Número do Diapositivo 6"/>
          <p:cNvSpPr>
            <a:spLocks noGrp="1"/>
          </p:cNvSpPr>
          <p:nvPr>
            <p:ph type="sldNum" sz="quarter" idx="11"/>
          </p:nvPr>
        </p:nvSpPr>
        <p:spPr/>
        <p:txBody>
          <a:bodyPr rtlCol="0"/>
          <a:lstStyle/>
          <a:p>
            <a:fld id="{EF787185-1FEB-46E4-85F9-97C44F7A0905}" type="slidenum">
              <a:rPr lang="pt-PT" smtClean="0"/>
              <a:pPr/>
              <a:t>‹nº›</a:t>
            </a:fld>
            <a:endParaRPr lang="pt-PT"/>
          </a:p>
        </p:txBody>
      </p:sp>
      <p:sp>
        <p:nvSpPr>
          <p:cNvPr id="8" name="Marcador de Posição do Rodapé 7"/>
          <p:cNvSpPr>
            <a:spLocks noGrp="1"/>
          </p:cNvSpPr>
          <p:nvPr>
            <p:ph type="ftr" sz="quarter" idx="12"/>
          </p:nvPr>
        </p:nvSpPr>
        <p:spPr/>
        <p:txBody>
          <a:bodyPr rtlCol="0"/>
          <a:lstStyle/>
          <a:p>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D4AA0EE3-13C7-4EA7-94CC-4249F2617F67}" type="datetimeFigureOut">
              <a:rPr lang="pt-PT" smtClean="0"/>
              <a:pPr/>
              <a:t>22-01-2010</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EF787185-1FEB-46E4-85F9-97C44F7A0905}"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Conexão rect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8" name="Conexão rect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xão rect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xão rect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xão rect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Marcador de Posição de Conteúdo 17"/>
          <p:cNvSpPr>
            <a:spLocks noGrp="1"/>
          </p:cNvSpPr>
          <p:nvPr>
            <p:ph sz="quarter" idx="1"/>
          </p:nvPr>
        </p:nvSpPr>
        <p:spPr>
          <a:xfrm>
            <a:off x="304800" y="274320"/>
            <a:ext cx="5638800" cy="6327648"/>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1" name="Marcador de Posição da Data 20"/>
          <p:cNvSpPr>
            <a:spLocks noGrp="1"/>
          </p:cNvSpPr>
          <p:nvPr>
            <p:ph type="dt" sz="half" idx="14"/>
          </p:nvPr>
        </p:nvSpPr>
        <p:spPr/>
        <p:txBody>
          <a:bodyPr rtlCol="0"/>
          <a:lstStyle/>
          <a:p>
            <a:fld id="{D4AA0EE3-13C7-4EA7-94CC-4249F2617F67}" type="datetimeFigureOut">
              <a:rPr lang="pt-PT" smtClean="0"/>
              <a:pPr/>
              <a:t>22-01-2010</a:t>
            </a:fld>
            <a:endParaRPr lang="pt-PT"/>
          </a:p>
        </p:txBody>
      </p:sp>
      <p:sp>
        <p:nvSpPr>
          <p:cNvPr id="22" name="Marcador de Posição do Número do Diapositivo 21"/>
          <p:cNvSpPr>
            <a:spLocks noGrp="1"/>
          </p:cNvSpPr>
          <p:nvPr>
            <p:ph type="sldNum" sz="quarter" idx="15"/>
          </p:nvPr>
        </p:nvSpPr>
        <p:spPr/>
        <p:txBody>
          <a:bodyPr rtlCol="0"/>
          <a:lstStyle/>
          <a:p>
            <a:fld id="{EF787185-1FEB-46E4-85F9-97C44F7A0905}" type="slidenum">
              <a:rPr lang="pt-PT" smtClean="0"/>
              <a:pPr/>
              <a:t>‹nº›</a:t>
            </a:fld>
            <a:endParaRPr lang="pt-PT"/>
          </a:p>
        </p:txBody>
      </p:sp>
      <p:sp>
        <p:nvSpPr>
          <p:cNvPr id="23" name="Marcador de Posição do Rodapé 22"/>
          <p:cNvSpPr>
            <a:spLocks noGrp="1"/>
          </p:cNvSpPr>
          <p:nvPr>
            <p:ph type="ftr" sz="quarter" idx="16"/>
          </p:nvPr>
        </p:nvSpPr>
        <p:spPr/>
        <p:txBody>
          <a:bodyPr rtlCol="0"/>
          <a:lstStyle/>
          <a:p>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xão rect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PT" smtClean="0"/>
              <a:t>Clique para editar o estilo</a:t>
            </a:r>
            <a:endParaRPr kumimoji="0" lang="en-US"/>
          </a:p>
        </p:txBody>
      </p:sp>
      <p:sp>
        <p:nvSpPr>
          <p:cNvPr id="3" name="Marcador de Posição d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PT" smtClean="0"/>
              <a:t>Clique no ícone para adicionar uma imagem</a:t>
            </a:r>
            <a:endParaRPr kumimoji="0" lang="en-US" dirty="0"/>
          </a:p>
        </p:txBody>
      </p:sp>
      <p:sp>
        <p:nvSpPr>
          <p:cNvPr id="4" name="Marcador de Posição do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10" name="Conexão rect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xão rect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xão rect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xão rect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Marcador de Posição da Data 16"/>
          <p:cNvSpPr>
            <a:spLocks noGrp="1"/>
          </p:cNvSpPr>
          <p:nvPr>
            <p:ph type="dt" sz="half" idx="10"/>
          </p:nvPr>
        </p:nvSpPr>
        <p:spPr/>
        <p:txBody>
          <a:bodyPr rtlCol="0"/>
          <a:lstStyle/>
          <a:p>
            <a:fld id="{D4AA0EE3-13C7-4EA7-94CC-4249F2617F67}" type="datetimeFigureOut">
              <a:rPr lang="pt-PT" smtClean="0"/>
              <a:pPr/>
              <a:t>22-01-2010</a:t>
            </a:fld>
            <a:endParaRPr lang="pt-PT"/>
          </a:p>
        </p:txBody>
      </p:sp>
      <p:sp>
        <p:nvSpPr>
          <p:cNvPr id="18" name="Marcador de Posição do Número do Diapositivo 17"/>
          <p:cNvSpPr>
            <a:spLocks noGrp="1"/>
          </p:cNvSpPr>
          <p:nvPr>
            <p:ph type="sldNum" sz="quarter" idx="11"/>
          </p:nvPr>
        </p:nvSpPr>
        <p:spPr/>
        <p:txBody>
          <a:bodyPr rtlCol="0"/>
          <a:lstStyle/>
          <a:p>
            <a:fld id="{EF787185-1FEB-46E4-85F9-97C44F7A0905}" type="slidenum">
              <a:rPr lang="pt-PT" smtClean="0"/>
              <a:pPr/>
              <a:t>‹nº›</a:t>
            </a:fld>
            <a:endParaRPr lang="pt-PT"/>
          </a:p>
        </p:txBody>
      </p:sp>
      <p:sp>
        <p:nvSpPr>
          <p:cNvPr id="21" name="Marcador de Posição do Rodapé 20"/>
          <p:cNvSpPr>
            <a:spLocks noGrp="1"/>
          </p:cNvSpPr>
          <p:nvPr>
            <p:ph type="ftr" sz="quarter" idx="12"/>
          </p:nvPr>
        </p:nvSpPr>
        <p:spPr/>
        <p:txBody>
          <a:bodyPr rtlCol="0"/>
          <a:lstStyle/>
          <a:p>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xão rect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Marcador de Posição do Título 21"/>
          <p:cNvSpPr>
            <a:spLocks noGrp="1"/>
          </p:cNvSpPr>
          <p:nvPr>
            <p:ph type="title"/>
          </p:nvPr>
        </p:nvSpPr>
        <p:spPr>
          <a:xfrm>
            <a:off x="457200" y="274638"/>
            <a:ext cx="7467600" cy="1143000"/>
          </a:xfrm>
          <a:prstGeom prst="rect">
            <a:avLst/>
          </a:prstGeom>
        </p:spPr>
        <p:txBody>
          <a:bodyPr vert="horz" anchor="b">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4AA0EE3-13C7-4EA7-94CC-4249F2617F67}" type="datetimeFigureOut">
              <a:rPr lang="pt-PT" smtClean="0"/>
              <a:pPr/>
              <a:t>22-01-2010</a:t>
            </a:fld>
            <a:endParaRPr lang="pt-PT"/>
          </a:p>
        </p:txBody>
      </p:sp>
      <p:sp>
        <p:nvSpPr>
          <p:cNvPr id="3" name="Marcador de Posição do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PT"/>
          </a:p>
        </p:txBody>
      </p:sp>
      <p:sp>
        <p:nvSpPr>
          <p:cNvPr id="7" name="Conexão rect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xão rect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xão rect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Marcador de Posição do Número do Diapositivo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F787185-1FEB-46E4-85F9-97C44F7A0905}"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ixaDeTexto 3"/>
          <p:cNvSpPr txBox="1"/>
          <p:nvPr/>
        </p:nvSpPr>
        <p:spPr>
          <a:xfrm>
            <a:off x="285720" y="2428868"/>
            <a:ext cx="8643998" cy="1200329"/>
          </a:xfrm>
          <a:prstGeom prst="rect">
            <a:avLst/>
          </a:prstGeom>
          <a:noFill/>
        </p:spPr>
        <p:txBody>
          <a:bodyPr wrap="square" rtlCol="0">
            <a:spAutoFit/>
          </a:bodyPr>
          <a:lstStyle/>
          <a:p>
            <a:pPr algn="ctr"/>
            <a:r>
              <a:rPr lang="pt-PT" sz="3600" b="1" dirty="0" smtClean="0">
                <a:solidFill>
                  <a:schemeClr val="tx2"/>
                </a:solidFill>
              </a:rPr>
              <a:t>Responsabilidade Social Corporativa</a:t>
            </a:r>
            <a:endParaRPr lang="pt-PT" sz="3600" b="1" dirty="0">
              <a:solidFill>
                <a:schemeClr val="tx2"/>
              </a:solidFill>
            </a:endParaRPr>
          </a:p>
        </p:txBody>
      </p:sp>
      <p:pic>
        <p:nvPicPr>
          <p:cNvPr id="5" name="Picture 2" descr="IPB_ESTG_01"/>
          <p:cNvPicPr>
            <a:picLocks noChangeAspect="1" noChangeArrowheads="1"/>
          </p:cNvPicPr>
          <p:nvPr/>
        </p:nvPicPr>
        <p:blipFill>
          <a:blip r:embed="rId2"/>
          <a:srcRect/>
          <a:stretch>
            <a:fillRect/>
          </a:stretch>
        </p:blipFill>
        <p:spPr bwMode="auto">
          <a:xfrm>
            <a:off x="0" y="0"/>
            <a:ext cx="9144000" cy="1262743"/>
          </a:xfrm>
          <a:prstGeom prst="rect">
            <a:avLst/>
          </a:prstGeom>
          <a:noFill/>
          <a:ln w="9525">
            <a:noFill/>
            <a:miter lim="800000"/>
            <a:headEnd/>
            <a:tailEnd/>
          </a:ln>
        </p:spPr>
      </p:pic>
      <p:sp>
        <p:nvSpPr>
          <p:cNvPr id="6" name="CaixaDeTexto 5"/>
          <p:cNvSpPr txBox="1"/>
          <p:nvPr/>
        </p:nvSpPr>
        <p:spPr>
          <a:xfrm>
            <a:off x="357158" y="5000636"/>
            <a:ext cx="4286280" cy="1284711"/>
          </a:xfrm>
          <a:prstGeom prst="rect">
            <a:avLst/>
          </a:prstGeom>
          <a:noFill/>
        </p:spPr>
        <p:txBody>
          <a:bodyPr wrap="square" rtlCol="0">
            <a:spAutoFit/>
          </a:bodyPr>
          <a:lstStyle/>
          <a:p>
            <a:pPr>
              <a:lnSpc>
                <a:spcPct val="150000"/>
              </a:lnSpc>
            </a:pPr>
            <a:r>
              <a:rPr lang="pt-PT" dirty="0" smtClean="0"/>
              <a:t>Cristiana do Nascimento, nº17101</a:t>
            </a:r>
            <a:endParaRPr lang="pt-PT" dirty="0"/>
          </a:p>
          <a:p>
            <a:pPr>
              <a:lnSpc>
                <a:spcPct val="150000"/>
              </a:lnSpc>
            </a:pPr>
            <a:r>
              <a:rPr lang="pt-PT" dirty="0" smtClean="0"/>
              <a:t>Nuno Santos, nº23984</a:t>
            </a:r>
          </a:p>
          <a:p>
            <a:pPr>
              <a:lnSpc>
                <a:spcPct val="150000"/>
              </a:lnSpc>
            </a:pPr>
            <a:r>
              <a:rPr lang="pt-PT" dirty="0" smtClean="0"/>
              <a:t>Rita Rodrigues, nº16711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85720" y="1142984"/>
            <a:ext cx="8072494" cy="4648837"/>
          </a:xfrm>
          <a:prstGeom prst="rect">
            <a:avLst/>
          </a:prstGeom>
          <a:noFill/>
        </p:spPr>
        <p:txBody>
          <a:bodyPr wrap="square" rtlCol="0">
            <a:spAutoFit/>
          </a:bodyPr>
          <a:lstStyle/>
          <a:p>
            <a:pPr algn="just">
              <a:lnSpc>
                <a:spcPct val="150000"/>
              </a:lnSpc>
            </a:pPr>
            <a:r>
              <a:rPr lang="pt-PT" sz="2000" dirty="0"/>
              <a:t>O que se observa hoje em dia é que as empresas mudaram a sua atitude. Se antes as suas preocupações se centravam nos lucros tal não acontece hoje em dia, em que a responsabilidade social conquistou a sua quota de atenção, muito por culpa da opinião pública, sem dúvida, que nos últimos anos desenvolveu uma crescente preocupação para com as questões sociais e ambientais. A</a:t>
            </a:r>
            <a:r>
              <a:rPr lang="pt-PT" sz="2000" dirty="0" smtClean="0"/>
              <a:t>s </a:t>
            </a:r>
            <a:r>
              <a:rPr lang="pt-PT" sz="2000" dirty="0"/>
              <a:t>empresas perceberam que a responsabilidade social é um factor chave na sua estratégia de competitividade, que não pode de modo algum ser ignorada, já que pode representar uma vantagem relativamente aos seus concorrentes.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642918"/>
            <a:ext cx="7929618" cy="5024196"/>
          </a:xfrm>
          <a:prstGeom prst="rect">
            <a:avLst/>
          </a:prstGeom>
          <a:noFill/>
        </p:spPr>
        <p:txBody>
          <a:bodyPr wrap="square" rtlCol="0">
            <a:spAutoFit/>
          </a:bodyPr>
          <a:lstStyle/>
          <a:p>
            <a:pPr algn="just">
              <a:lnSpc>
                <a:spcPct val="150000"/>
              </a:lnSpc>
            </a:pPr>
            <a:r>
              <a:rPr lang="pt-PT" dirty="0"/>
              <a:t>O exercício da cidadania empresarial tem por trás o pressuposto de que a empresa deve ter uma actuação eficaz em duas dimensões: uma é a gestão da responsabilidade social interna, que se dirige para o interior da empresa, ou seja, os seus empregados e os seus dependentes, em que o objectivo é aumentar a sua motivação, para que haja um melhor </a:t>
            </a:r>
            <a:r>
              <a:rPr lang="pt-PT" dirty="0" smtClean="0"/>
              <a:t>desempenho, ganhando </a:t>
            </a:r>
            <a:r>
              <a:rPr lang="pt-PT" dirty="0"/>
              <a:t>assim em </a:t>
            </a:r>
            <a:r>
              <a:rPr lang="pt-PT" dirty="0" smtClean="0"/>
              <a:t>produtividade. </a:t>
            </a:r>
            <a:endParaRPr lang="pt-PT" dirty="0" smtClean="0"/>
          </a:p>
          <a:p>
            <a:pPr algn="just">
              <a:lnSpc>
                <a:spcPct val="150000"/>
              </a:lnSpc>
            </a:pPr>
            <a:r>
              <a:rPr lang="pt-PT" dirty="0" smtClean="0"/>
              <a:t>Exemplos </a:t>
            </a:r>
            <a:r>
              <a:rPr lang="pt-PT" dirty="0"/>
              <a:t>deste tipo de dimensão são os programas de assistência médica para trabalhadores e família ou os programas de melhoria de habilitações dos empregados A outra dimensão é a responsabilidade social externa, que se centra na comunidade próxima, em que a empresa se encontra </a:t>
            </a:r>
            <a:r>
              <a:rPr lang="pt-PT" dirty="0" smtClean="0"/>
              <a:t>inserida. </a:t>
            </a:r>
            <a:r>
              <a:rPr lang="pt-PT" dirty="0"/>
              <a:t>Esta pode incluir doações de </a:t>
            </a:r>
            <a:r>
              <a:rPr lang="pt-PT" dirty="0" smtClean="0"/>
              <a:t>equipamentos ou </a:t>
            </a:r>
            <a:r>
              <a:rPr lang="pt-PT" dirty="0"/>
              <a:t>o patrocínio de projectos sociais.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85720" y="714356"/>
            <a:ext cx="8286808" cy="3785652"/>
          </a:xfrm>
          <a:prstGeom prst="rect">
            <a:avLst/>
          </a:prstGeom>
          <a:noFill/>
        </p:spPr>
        <p:txBody>
          <a:bodyPr wrap="square" rtlCol="0">
            <a:spAutoFit/>
          </a:bodyPr>
          <a:lstStyle/>
          <a:p>
            <a:pPr algn="just">
              <a:lnSpc>
                <a:spcPct val="150000"/>
              </a:lnSpc>
            </a:pPr>
            <a:r>
              <a:rPr lang="pt-PT" sz="2000" dirty="0"/>
              <a:t>Empresas que eventualmente deixem de cumprir estas suas obrigações acabam por perder o seu capital de responsabilidade social e a sua credibilidade perante o público, vendo a sua imagem e reputação prejudicadas. </a:t>
            </a:r>
            <a:endParaRPr lang="pt-PT" sz="2000" dirty="0" smtClean="0"/>
          </a:p>
          <a:p>
            <a:pPr algn="just">
              <a:lnSpc>
                <a:spcPct val="150000"/>
              </a:lnSpc>
            </a:pPr>
            <a:endParaRPr lang="pt-PT" sz="2000" dirty="0" smtClean="0"/>
          </a:p>
          <a:p>
            <a:pPr algn="just">
              <a:lnSpc>
                <a:spcPct val="150000"/>
              </a:lnSpc>
            </a:pPr>
            <a:r>
              <a:rPr lang="pt-PT" sz="2000" dirty="0" smtClean="0"/>
              <a:t>Mas </a:t>
            </a:r>
            <a:r>
              <a:rPr lang="pt-PT" sz="2000" dirty="0"/>
              <a:t>se a responsabilidade social for assumida de forma inteligente pela empresa, tal pode contribuir de forma decisiva para o aumento da sustentabilidade e a melhoria do desempenho empresarial.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00034" y="1000108"/>
            <a:ext cx="7929618" cy="4662815"/>
          </a:xfrm>
          <a:prstGeom prst="rect">
            <a:avLst/>
          </a:prstGeom>
          <a:noFill/>
        </p:spPr>
        <p:txBody>
          <a:bodyPr wrap="square" rtlCol="0">
            <a:spAutoFit/>
          </a:bodyPr>
          <a:lstStyle/>
          <a:p>
            <a:pPr algn="just">
              <a:lnSpc>
                <a:spcPct val="150000"/>
              </a:lnSpc>
            </a:pPr>
            <a:r>
              <a:rPr lang="pt-PT" dirty="0" smtClean="0"/>
              <a:t>Os efeitos positivos que daqui podem advir resultam num clima de simpatia para com a imagem da empresa e numa reputação de empresa comprometida com a busca de soluções para os problemas sociais da comunidade. Os produtos e a marca da empresa ganham uma notória visibilidade e aceitação, o que faz com que os consumidores sintam orgulho em adquirir aqueles produtos, os fornecedores queiram trabalhar com aquela empresa e os funcionários se sintam mais motivados para trabalhar na empresa. O investimento social é assim considerado tão importante para os negócios como o preço e a qualidade do produto, permitindo assim conquistar uma imagem fortalecida e potenciar a marca. </a:t>
            </a:r>
            <a:endParaRPr lang="pt-P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596" y="466154"/>
            <a:ext cx="7500990" cy="5909310"/>
          </a:xfrm>
          <a:prstGeom prst="rect">
            <a:avLst/>
          </a:prstGeom>
          <a:noFill/>
        </p:spPr>
        <p:txBody>
          <a:bodyPr wrap="square" rtlCol="0">
            <a:spAutoFit/>
          </a:bodyPr>
          <a:lstStyle/>
          <a:p>
            <a:pPr algn="just">
              <a:lnSpc>
                <a:spcPct val="150000"/>
              </a:lnSpc>
            </a:pPr>
            <a:r>
              <a:rPr lang="pt-PT" dirty="0" smtClean="0"/>
              <a:t>Nas últimas décadas, tem-se assistido a um aumento no desequilíbrio na distribuição de rendimentos. Se por um lado há uma parte em que a riqueza é a palavra de ordem, noutras partes a miséria vitimiza as populações.</a:t>
            </a:r>
          </a:p>
          <a:p>
            <a:pPr algn="just">
              <a:lnSpc>
                <a:spcPct val="150000"/>
              </a:lnSpc>
            </a:pPr>
            <a:r>
              <a:rPr lang="pt-PT" dirty="0" smtClean="0"/>
              <a:t>Foi neste contexto que surgiu uma nova linha de pensamento e acção, </a:t>
            </a:r>
            <a:r>
              <a:rPr lang="pt-PT" dirty="0"/>
              <a:t>fundamentada na mudança de valores e no desenvolvimento sustentável. </a:t>
            </a:r>
            <a:endParaRPr lang="pt-PT" dirty="0" smtClean="0"/>
          </a:p>
          <a:p>
            <a:pPr algn="just">
              <a:lnSpc>
                <a:spcPct val="150000"/>
              </a:lnSpc>
            </a:pPr>
            <a:r>
              <a:rPr lang="pt-PT" dirty="0" smtClean="0"/>
              <a:t>Surgiu </a:t>
            </a:r>
            <a:r>
              <a:rPr lang="pt-PT" dirty="0"/>
              <a:t>então o conceito de Responsabilidade Social da Empresa, impulsionado também pela cada vez maior </a:t>
            </a:r>
            <a:r>
              <a:rPr lang="pt-PT" dirty="0" smtClean="0"/>
              <a:t>globalização que permite </a:t>
            </a:r>
            <a:r>
              <a:rPr lang="pt-PT" dirty="0"/>
              <a:t>uma mais fácil comparação entre as políticas que são seguidas pelas empresas, mesmo que se localizem em sítios diferentes. </a:t>
            </a:r>
            <a:endParaRPr lang="pt-PT" dirty="0" smtClean="0"/>
          </a:p>
          <a:p>
            <a:pPr algn="just">
              <a:lnSpc>
                <a:spcPct val="150000"/>
              </a:lnSpc>
            </a:pPr>
            <a:r>
              <a:rPr lang="pt-PT" dirty="0" smtClean="0"/>
              <a:t>Uma </a:t>
            </a:r>
            <a:r>
              <a:rPr lang="pt-PT" dirty="0"/>
              <a:t>empresa que seja socialmente responsável deve seguir a política dos três </a:t>
            </a:r>
            <a:r>
              <a:rPr lang="pt-PT" dirty="0" err="1"/>
              <a:t>P’s</a:t>
            </a:r>
            <a:r>
              <a:rPr lang="pt-PT" dirty="0"/>
              <a:t>, regulando a sua gestão por objectivos ligados aos Proveitos, ao Planeta e às Pessoas</a:t>
            </a:r>
            <a:r>
              <a:rPr lang="pt-PT" dirty="0" smtClean="0"/>
              <a:t>.</a:t>
            </a:r>
            <a:endParaRPr lang="pt-P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a:xfrm>
            <a:off x="571472" y="1285860"/>
            <a:ext cx="7467600" cy="4873752"/>
          </a:xfrm>
        </p:spPr>
        <p:txBody>
          <a:bodyPr/>
          <a:lstStyle/>
          <a:p>
            <a:pPr indent="0" algn="just">
              <a:lnSpc>
                <a:spcPct val="150000"/>
              </a:lnSpc>
              <a:spcBef>
                <a:spcPts val="0"/>
              </a:spcBef>
              <a:buNone/>
            </a:pPr>
            <a:r>
              <a:rPr lang="pt-PT" sz="1800" dirty="0" smtClean="0"/>
              <a:t>A definição mais ampla de RSC está relacionada com o que é (ou devia ser) a relação entre as corporações, os governos dos países e os cidadãos. Numa forma mais localizada, RSC define a relação entre a empresa e os cidadãos da área em que a empresa opera. Outra possibilidade de caracterização do que é a RSC passa pela relação entre a empresa e aqueles que detêm partes dela (</a:t>
            </a:r>
            <a:r>
              <a:rPr lang="pt-PT" sz="1800" dirty="0" err="1" smtClean="0"/>
              <a:t>stakeholders</a:t>
            </a:r>
            <a:r>
              <a:rPr lang="pt-PT" sz="1800" dirty="0" smtClean="0"/>
              <a:t>).</a:t>
            </a:r>
          </a:p>
        </p:txBody>
      </p:sp>
      <p:sp>
        <p:nvSpPr>
          <p:cNvPr id="4" name="CaixaDeTexto 3"/>
          <p:cNvSpPr txBox="1"/>
          <p:nvPr/>
        </p:nvSpPr>
        <p:spPr>
          <a:xfrm>
            <a:off x="642910" y="571480"/>
            <a:ext cx="7286676" cy="369332"/>
          </a:xfrm>
          <a:prstGeom prst="rect">
            <a:avLst/>
          </a:prstGeom>
          <a:noFill/>
        </p:spPr>
        <p:txBody>
          <a:bodyPr wrap="square" rtlCol="0">
            <a:spAutoFit/>
          </a:bodyPr>
          <a:lstStyle/>
          <a:p>
            <a:r>
              <a:rPr lang="pt-PT" dirty="0" smtClean="0"/>
              <a:t>Responsabilidade </a:t>
            </a:r>
            <a:r>
              <a:rPr lang="pt-PT" dirty="0" smtClean="0"/>
              <a:t>Social Corporativa </a:t>
            </a:r>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a:bodyPr>
          <a:lstStyle/>
          <a:p>
            <a:pPr indent="0" algn="just">
              <a:lnSpc>
                <a:spcPct val="150000"/>
              </a:lnSpc>
              <a:spcBef>
                <a:spcPts val="0"/>
              </a:spcBef>
              <a:buNone/>
            </a:pPr>
            <a:r>
              <a:rPr lang="pt-PT" sz="1800" dirty="0" smtClean="0"/>
              <a:t>O princípio da RSC passa pelo contrato social existente entre os participantes na empresa e a sociedade. Neste contrato a empresa assume um compromisso perante as outras partes constituintes da sociedade, em troca de contrapartidas. Porém, convém recordar que a responsabilidade social também pressupõe que esta se estende para o futuro e para os futuros membros da sociedade.</a:t>
            </a:r>
          </a:p>
          <a:p>
            <a:pPr>
              <a:buNone/>
            </a:pPr>
            <a:endParaRPr lang="pt-PT" dirty="0"/>
          </a:p>
        </p:txBody>
      </p:sp>
      <p:sp>
        <p:nvSpPr>
          <p:cNvPr id="4" name="CaixaDeTexto 3"/>
          <p:cNvSpPr txBox="1"/>
          <p:nvPr/>
        </p:nvSpPr>
        <p:spPr>
          <a:xfrm>
            <a:off x="642910" y="571480"/>
            <a:ext cx="7286676" cy="369332"/>
          </a:xfrm>
          <a:prstGeom prst="rect">
            <a:avLst/>
          </a:prstGeom>
          <a:noFill/>
        </p:spPr>
        <p:txBody>
          <a:bodyPr wrap="square" rtlCol="0">
            <a:spAutoFit/>
          </a:bodyPr>
          <a:lstStyle/>
          <a:p>
            <a:r>
              <a:rPr lang="pt-PT" dirty="0" smtClean="0"/>
              <a:t>Responsabilidade </a:t>
            </a:r>
            <a:r>
              <a:rPr lang="pt-PT" dirty="0" smtClean="0"/>
              <a:t>Social Corporativa </a:t>
            </a:r>
            <a:endParaRPr lang="pt-P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a:xfrm>
            <a:off x="457200" y="1142984"/>
            <a:ext cx="7467600" cy="5330968"/>
          </a:xfrm>
        </p:spPr>
        <p:txBody>
          <a:bodyPr>
            <a:normAutofit fontScale="32500" lnSpcReduction="20000"/>
          </a:bodyPr>
          <a:lstStyle/>
          <a:p>
            <a:pPr marL="0" indent="0" algn="just">
              <a:lnSpc>
                <a:spcPct val="160000"/>
              </a:lnSpc>
              <a:spcBef>
                <a:spcPts val="0"/>
              </a:spcBef>
              <a:buNone/>
            </a:pPr>
            <a:r>
              <a:rPr lang="pt-PT" sz="4900" dirty="0" smtClean="0"/>
              <a:t>Torna-se assim inegável de que as empresas são parte integrante da sociedade, sendo que as suas acções têm impacto no seu ambiente externo, existindo mesmo quem defenda que tais impactos deveriam ser contabilizados. Mas esta ideia de contabilizar a performance social de uma empresa encontra resistências junto de quem nela investe, pois estamos a falar de levar a cabo actividades não lucrativas que em nada contribuem para os dividendos e para a performance de mercado da empresa, o que leva muitos dos accionistas a não serem apoiantes desta medida. </a:t>
            </a:r>
            <a:r>
              <a:rPr lang="pt-PT" sz="4900" dirty="0" err="1" smtClean="0"/>
              <a:t>Friedman</a:t>
            </a:r>
            <a:r>
              <a:rPr lang="pt-PT" sz="4900" dirty="0" smtClean="0"/>
              <a:t> considera que os negócios têm apenas uma responsabilidade social, que é usar os recursos e desenvolver actividades com o objectivo de aumentar os lucros. Já a corrente contrária, é da opinião de que as empresas devem ter uma componente social, que deve servir os propósitos públicos. </a:t>
            </a:r>
          </a:p>
          <a:p>
            <a:pPr>
              <a:buNone/>
            </a:pPr>
            <a:endParaRPr lang="pt-PT" dirty="0"/>
          </a:p>
        </p:txBody>
      </p:sp>
      <p:sp>
        <p:nvSpPr>
          <p:cNvPr id="4" name="CaixaDeTexto 3"/>
          <p:cNvSpPr txBox="1"/>
          <p:nvPr/>
        </p:nvSpPr>
        <p:spPr>
          <a:xfrm>
            <a:off x="642910" y="571480"/>
            <a:ext cx="7286676" cy="369332"/>
          </a:xfrm>
          <a:prstGeom prst="rect">
            <a:avLst/>
          </a:prstGeom>
          <a:noFill/>
        </p:spPr>
        <p:txBody>
          <a:bodyPr wrap="square" rtlCol="0">
            <a:spAutoFit/>
          </a:bodyPr>
          <a:lstStyle/>
          <a:p>
            <a:r>
              <a:rPr lang="pt-PT" dirty="0" smtClean="0"/>
              <a:t>Responsabilidade </a:t>
            </a:r>
            <a:r>
              <a:rPr lang="pt-PT" dirty="0" smtClean="0"/>
              <a:t>Social Corporativa </a:t>
            </a:r>
            <a:endParaRPr lang="pt-P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596" y="642918"/>
            <a:ext cx="7572428" cy="3344185"/>
          </a:xfrm>
          <a:prstGeom prst="rect">
            <a:avLst/>
          </a:prstGeom>
          <a:noFill/>
        </p:spPr>
        <p:txBody>
          <a:bodyPr wrap="square" rtlCol="0">
            <a:spAutoFit/>
          </a:bodyPr>
          <a:lstStyle/>
          <a:p>
            <a:pPr algn="just">
              <a:lnSpc>
                <a:spcPct val="150000"/>
              </a:lnSpc>
            </a:pPr>
            <a:r>
              <a:rPr lang="pt-PT" sz="2400" dirty="0"/>
              <a:t>No que respeita aos princípios que norteiam as actividades de RSC eles são geralmente </a:t>
            </a:r>
            <a:r>
              <a:rPr lang="pt-PT" sz="2400" dirty="0" smtClean="0"/>
              <a:t>três:</a:t>
            </a:r>
          </a:p>
          <a:p>
            <a:pPr algn="just">
              <a:lnSpc>
                <a:spcPct val="150000"/>
              </a:lnSpc>
            </a:pPr>
            <a:endParaRPr lang="pt-PT" sz="2400" dirty="0" smtClean="0"/>
          </a:p>
          <a:p>
            <a:pPr algn="just">
              <a:lnSpc>
                <a:spcPct val="150000"/>
              </a:lnSpc>
              <a:buFont typeface="Arial" pitchFamily="34" charset="0"/>
              <a:buChar char="•"/>
            </a:pPr>
            <a:r>
              <a:rPr lang="pt-PT" sz="2400" dirty="0" smtClean="0"/>
              <a:t> Sustentabilidade</a:t>
            </a:r>
          </a:p>
          <a:p>
            <a:pPr algn="just">
              <a:lnSpc>
                <a:spcPct val="150000"/>
              </a:lnSpc>
              <a:buFont typeface="Arial" pitchFamily="34" charset="0"/>
              <a:buChar char="•"/>
            </a:pPr>
            <a:r>
              <a:rPr lang="pt-PT" sz="2400" dirty="0" smtClean="0"/>
              <a:t> Responsabilidade</a:t>
            </a:r>
          </a:p>
          <a:p>
            <a:pPr algn="just">
              <a:lnSpc>
                <a:spcPct val="150000"/>
              </a:lnSpc>
              <a:buFont typeface="Arial" pitchFamily="34" charset="0"/>
              <a:buChar char="•"/>
            </a:pPr>
            <a:r>
              <a:rPr lang="pt-PT" sz="2400" dirty="0" smtClean="0"/>
              <a:t> Transparência.</a:t>
            </a:r>
            <a:endParaRPr lang="pt-PT"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357166"/>
            <a:ext cx="7467600" cy="774720"/>
          </a:xfrm>
        </p:spPr>
        <p:txBody>
          <a:bodyPr/>
          <a:lstStyle/>
          <a:p>
            <a:r>
              <a:rPr lang="pt-PT" dirty="0" smtClean="0"/>
              <a:t>Sustentabilidade</a:t>
            </a:r>
            <a:endParaRPr lang="pt-PT" dirty="0"/>
          </a:p>
        </p:txBody>
      </p:sp>
      <p:sp>
        <p:nvSpPr>
          <p:cNvPr id="4" name="CaixaDeTexto 3"/>
          <p:cNvSpPr txBox="1"/>
          <p:nvPr/>
        </p:nvSpPr>
        <p:spPr>
          <a:xfrm>
            <a:off x="428596" y="1714488"/>
            <a:ext cx="8143932" cy="4247317"/>
          </a:xfrm>
          <a:prstGeom prst="rect">
            <a:avLst/>
          </a:prstGeom>
          <a:noFill/>
        </p:spPr>
        <p:txBody>
          <a:bodyPr wrap="square" rtlCol="0">
            <a:spAutoFit/>
          </a:bodyPr>
          <a:lstStyle/>
          <a:p>
            <a:pPr algn="just">
              <a:lnSpc>
                <a:spcPct val="150000"/>
              </a:lnSpc>
            </a:pPr>
            <a:r>
              <a:rPr lang="pt-PT" dirty="0" smtClean="0"/>
              <a:t>Diz respeito </a:t>
            </a:r>
            <a:r>
              <a:rPr lang="pt-PT" dirty="0"/>
              <a:t>à preocupação com o efeito que as opções tomadas no presente poderão ter no futuro. Se os recursos forem utilizados hoje então já não estarão disponíveis no futuro, o que se pode revelar preocupante, caso os recursos sejam finitos, o que levantará questões no futuro sobre a necessidade de alternativas para cobrir a falta desses recursos. Adicionalmente, a escassez de um recurso tornará as unidades restantes do mesmo mais caro de adquirir, o que provocará um aumento dos custos operacionais da empresa. Assim, estes efeitos devem ser levados em conta, não apenas para efeitos de medida dos custos e do valor criado no presente, mas também para assegurar o futuro da actividade.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0"/>
            <a:ext cx="7467600" cy="796908"/>
          </a:xfrm>
        </p:spPr>
        <p:txBody>
          <a:bodyPr/>
          <a:lstStyle/>
          <a:p>
            <a:r>
              <a:rPr lang="pt-PT" dirty="0" smtClean="0"/>
              <a:t>Responsabilidade</a:t>
            </a:r>
            <a:endParaRPr lang="pt-PT" dirty="0"/>
          </a:p>
        </p:txBody>
      </p:sp>
      <p:sp>
        <p:nvSpPr>
          <p:cNvPr id="4" name="CaixaDeTexto 3"/>
          <p:cNvSpPr txBox="1"/>
          <p:nvPr/>
        </p:nvSpPr>
        <p:spPr>
          <a:xfrm>
            <a:off x="285720" y="1002807"/>
            <a:ext cx="8358246" cy="5855193"/>
          </a:xfrm>
          <a:prstGeom prst="rect">
            <a:avLst/>
          </a:prstGeom>
          <a:noFill/>
        </p:spPr>
        <p:txBody>
          <a:bodyPr wrap="square" rtlCol="0">
            <a:spAutoFit/>
          </a:bodyPr>
          <a:lstStyle/>
          <a:p>
            <a:pPr algn="just">
              <a:lnSpc>
                <a:spcPct val="150000"/>
              </a:lnSpc>
            </a:pPr>
            <a:r>
              <a:rPr lang="pt-PT" dirty="0"/>
              <a:t>C</a:t>
            </a:r>
            <a:r>
              <a:rPr lang="pt-PT" dirty="0" smtClean="0"/>
              <a:t>onsiste </a:t>
            </a:r>
            <a:r>
              <a:rPr lang="pt-PT" dirty="0"/>
              <a:t>no reconhecimento da empresa de que as suas acções afectam o ambiente externo </a:t>
            </a:r>
            <a:r>
              <a:rPr lang="pt-PT" dirty="0" smtClean="0"/>
              <a:t>e deve </a:t>
            </a:r>
            <a:r>
              <a:rPr lang="pt-PT" dirty="0"/>
              <a:t>ser responsável por tais efeitos. Isto exige que os efeitos sejam quantificados, para que possam ser comunicados às partes </a:t>
            </a:r>
            <a:r>
              <a:rPr lang="pt-PT" dirty="0" smtClean="0"/>
              <a:t>envolvidas, o que implica </a:t>
            </a:r>
            <a:r>
              <a:rPr lang="pt-PT" dirty="0"/>
              <a:t>que a empresa reconheça que faz parte de uma grande rede social e que tem responsabilidades para com todos os elementos dessa rede e não apenas para com os seus donos. A responsabilidade leva assim à necessidade do desenvolvimento de medidas de performance ambiental e da divulgação das actividades da empresa, que deve ser perceptível para todas as partes envolvidas, fiável em termos da medida e representação do impacto e comparável no tempo e entre empresas. Porém, existe o problema de não haver muitas formas de medir o impacto, o que acaba por ser benéfico para a empresa, já que a falta de critérios de comparação acaba por aliviar um pouco a empresa de mostrar serviço nesta área.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642918"/>
            <a:ext cx="7467600" cy="631844"/>
          </a:xfrm>
        </p:spPr>
        <p:txBody>
          <a:bodyPr/>
          <a:lstStyle/>
          <a:p>
            <a:r>
              <a:rPr lang="pt-PT" dirty="0" smtClean="0"/>
              <a:t>transparência</a:t>
            </a:r>
            <a:endParaRPr lang="pt-PT" dirty="0"/>
          </a:p>
        </p:txBody>
      </p:sp>
      <p:sp>
        <p:nvSpPr>
          <p:cNvPr id="4" name="CaixaDeTexto 3"/>
          <p:cNvSpPr txBox="1"/>
          <p:nvPr/>
        </p:nvSpPr>
        <p:spPr>
          <a:xfrm>
            <a:off x="500034" y="2000240"/>
            <a:ext cx="8215370" cy="2708434"/>
          </a:xfrm>
          <a:prstGeom prst="rect">
            <a:avLst/>
          </a:prstGeom>
          <a:noFill/>
        </p:spPr>
        <p:txBody>
          <a:bodyPr wrap="square" rtlCol="0">
            <a:spAutoFit/>
          </a:bodyPr>
          <a:lstStyle/>
          <a:p>
            <a:pPr algn="just">
              <a:lnSpc>
                <a:spcPct val="150000"/>
              </a:lnSpc>
            </a:pPr>
            <a:r>
              <a:rPr lang="pt-PT" sz="2000" dirty="0"/>
              <a:t>A transparência, por sua vez, significa que o impacto das acções da empresa pode ser verificado através dos seus relatórios. A transparência é particularmente importante para quem está de fora da empresa, já que estes não têm o mesmo nível de informação daqueles que pertencem à empresa.</a:t>
            </a:r>
          </a:p>
          <a:p>
            <a:endParaRPr lang="pt-PT"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nte">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irante">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nte">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TotalTime>
  <Words>1240</Words>
  <Application>Microsoft Office PowerPoint</Application>
  <PresentationFormat>Apresentação no Ecrã (4:3)</PresentationFormat>
  <Paragraphs>32</Paragraphs>
  <Slides>13</Slides>
  <Notes>0</Notes>
  <HiddenSlides>0</HiddenSlides>
  <MMClips>0</MMClips>
  <ScaleCrop>false</ScaleCrop>
  <HeadingPairs>
    <vt:vector size="4" baseType="variant">
      <vt:variant>
        <vt:lpstr>Tema</vt:lpstr>
      </vt:variant>
      <vt:variant>
        <vt:i4>1</vt:i4>
      </vt:variant>
      <vt:variant>
        <vt:lpstr>Títulos dos diapositivos</vt:lpstr>
      </vt:variant>
      <vt:variant>
        <vt:i4>13</vt:i4>
      </vt:variant>
    </vt:vector>
  </HeadingPairs>
  <TitlesOfParts>
    <vt:vector size="14" baseType="lpstr">
      <vt:lpstr>Mirante</vt:lpstr>
      <vt:lpstr>Diapositivo 1</vt:lpstr>
      <vt:lpstr>Diapositivo 2</vt:lpstr>
      <vt:lpstr>Diapositivo 3</vt:lpstr>
      <vt:lpstr>Diapositivo 4</vt:lpstr>
      <vt:lpstr>Diapositivo 5</vt:lpstr>
      <vt:lpstr>Diapositivo 6</vt:lpstr>
      <vt:lpstr>Sustentabilidade</vt:lpstr>
      <vt:lpstr>Responsabilidade</vt:lpstr>
      <vt:lpstr>transparência</vt:lpstr>
      <vt:lpstr>Diapositivo 10</vt:lpstr>
      <vt:lpstr>Diapositivo 11</vt:lpstr>
      <vt:lpstr>Diapositivo 12</vt:lpstr>
      <vt:lpstr>Diapositivo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Rita</dc:creator>
  <cp:lastModifiedBy>joao gomes</cp:lastModifiedBy>
  <cp:revision>3</cp:revision>
  <dcterms:created xsi:type="dcterms:W3CDTF">2010-01-22T12:00:00Z</dcterms:created>
  <dcterms:modified xsi:type="dcterms:W3CDTF">2010-01-22T12:38:50Z</dcterms:modified>
</cp:coreProperties>
</file>