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70" r:id="rId15"/>
    <p:sldId id="269"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79" r:id="rId29"/>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3" name="Rectângulo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ângulo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ângulo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ângulo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ângulo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ectângulo arredondado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ectângulo arredondado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ângulo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ângulo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ângulo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ângulo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ítulo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pt-PT" smtClean="0"/>
              <a:t>Clique para editar o estilo</a:t>
            </a:r>
            <a:endParaRPr kumimoji="0" lang="en-US"/>
          </a:p>
        </p:txBody>
      </p:sp>
      <p:sp>
        <p:nvSpPr>
          <p:cNvPr id="9" name="Subtítulo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PT" smtClean="0"/>
              <a:t>Faça clique para editar o estilo</a:t>
            </a:r>
            <a:endParaRPr kumimoji="0" lang="en-US"/>
          </a:p>
        </p:txBody>
      </p:sp>
      <p:sp>
        <p:nvSpPr>
          <p:cNvPr id="28" name="Marcador de Posição da Data 27"/>
          <p:cNvSpPr>
            <a:spLocks noGrp="1"/>
          </p:cNvSpPr>
          <p:nvPr>
            <p:ph type="dt" sz="half" idx="10"/>
          </p:nvPr>
        </p:nvSpPr>
        <p:spPr>
          <a:xfrm>
            <a:off x="6705600" y="4206240"/>
            <a:ext cx="960120" cy="457200"/>
          </a:xfrm>
        </p:spPr>
        <p:txBody>
          <a:bodyPr/>
          <a:lstStyle/>
          <a:p>
            <a:fld id="{4A61E37C-3F04-41AF-87AF-BEBBC16257D1}" type="datetimeFigureOut">
              <a:rPr lang="pt-PT" smtClean="0"/>
              <a:pPr/>
              <a:t>15-01-2010</a:t>
            </a:fld>
            <a:endParaRPr lang="pt-PT"/>
          </a:p>
        </p:txBody>
      </p:sp>
      <p:sp>
        <p:nvSpPr>
          <p:cNvPr id="17" name="Marcador de Posição do Rodapé 16"/>
          <p:cNvSpPr>
            <a:spLocks noGrp="1"/>
          </p:cNvSpPr>
          <p:nvPr>
            <p:ph type="ftr" sz="quarter" idx="11"/>
          </p:nvPr>
        </p:nvSpPr>
        <p:spPr>
          <a:xfrm>
            <a:off x="5410200" y="4205288"/>
            <a:ext cx="1295400" cy="457200"/>
          </a:xfrm>
        </p:spPr>
        <p:txBody>
          <a:bodyPr/>
          <a:lstStyle/>
          <a:p>
            <a:endParaRPr lang="pt-PT"/>
          </a:p>
        </p:txBody>
      </p:sp>
      <p:sp>
        <p:nvSpPr>
          <p:cNvPr id="29" name="Marcador de Posição do Número do Diapositivo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81800" y="1143000"/>
            <a:ext cx="1905000" cy="5486400"/>
          </a:xfrm>
        </p:spPr>
        <p:txBody>
          <a:bodyPr vert="eaVert"/>
          <a:lstStyle/>
          <a:p>
            <a:r>
              <a:rPr kumimoji="0" lang="pt-PT" smtClean="0"/>
              <a:t>Clique para editar o estilo</a:t>
            </a:r>
            <a:endParaRPr kumimoji="0" lang="en-US"/>
          </a:p>
        </p:txBody>
      </p:sp>
      <p:sp>
        <p:nvSpPr>
          <p:cNvPr id="3" name="Marcador de Posição de Texto Vertical 2"/>
          <p:cNvSpPr>
            <a:spLocks noGrp="1"/>
          </p:cNvSpPr>
          <p:nvPr>
            <p:ph type="body" orient="vert" idx="1"/>
          </p:nvPr>
        </p:nvSpPr>
        <p:spPr>
          <a:xfrm>
            <a:off x="457200" y="1143000"/>
            <a:ext cx="6248400" cy="5486400"/>
          </a:xfrm>
        </p:spPr>
        <p:txBody>
          <a:bodyPr vert="eaVert"/>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idx="1"/>
          </p:nvPr>
        </p:nvSpPr>
        <p:spPr/>
        <p:txBody>
          <a:body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a Data 3"/>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PT" smtClean="0"/>
              <a:t>Clique para editar os estilos</a:t>
            </a:r>
          </a:p>
        </p:txBody>
      </p:sp>
      <p:sp>
        <p:nvSpPr>
          <p:cNvPr id="4" name="Marcador de Posição da Data 3"/>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PT" smtClean="0"/>
              <a:t>Clique para editar o estilo</a:t>
            </a:r>
            <a:endParaRPr kumimoji="0" lang="en-US"/>
          </a:p>
        </p:txBody>
      </p:sp>
      <p:sp>
        <p:nvSpPr>
          <p:cNvPr id="3" name="Marcador de Posição de Conteúdo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4" name="Marcador de Posição de Conteúdo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381000" y="1143000"/>
            <a:ext cx="8382000" cy="1069848"/>
          </a:xfrm>
        </p:spPr>
        <p:txBody>
          <a:bodyPr anchor="ctr"/>
          <a:lstStyle>
            <a:lvl1pPr>
              <a:defRPr sz="4000" b="0" i="0" cap="none" baseline="0"/>
            </a:lvl1pPr>
          </a:lstStyle>
          <a:p>
            <a:r>
              <a:rPr kumimoji="0" lang="pt-PT" smtClean="0"/>
              <a:t>Clique para editar o estilo</a:t>
            </a:r>
            <a:endParaRPr kumimoji="0" lang="en-US"/>
          </a:p>
        </p:txBody>
      </p:sp>
      <p:sp>
        <p:nvSpPr>
          <p:cNvPr id="3" name="Marcador de Posição do Texto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4" name="Marcador de Posição do Texto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t-PT" smtClean="0"/>
              <a:t>Clique para editar os estilos</a:t>
            </a:r>
          </a:p>
        </p:txBody>
      </p:sp>
      <p:sp>
        <p:nvSpPr>
          <p:cNvPr id="5" name="Marcador de Posição de Conteúdo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6" name="Marcador de Posição de Conteúdo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26" name="Marcador de Posição da Data 25"/>
          <p:cNvSpPr>
            <a:spLocks noGrp="1"/>
          </p:cNvSpPr>
          <p:nvPr>
            <p:ph type="dt" sz="half" idx="10"/>
          </p:nvPr>
        </p:nvSpPr>
        <p:spPr/>
        <p:txBody>
          <a:bodyPr rtlCol="0"/>
          <a:lstStyle/>
          <a:p>
            <a:fld id="{4A61E37C-3F04-41AF-87AF-BEBBC16257D1}" type="datetimeFigureOut">
              <a:rPr lang="pt-PT" smtClean="0"/>
              <a:pPr/>
              <a:t>15-01-2010</a:t>
            </a:fld>
            <a:endParaRPr lang="pt-PT"/>
          </a:p>
        </p:txBody>
      </p:sp>
      <p:sp>
        <p:nvSpPr>
          <p:cNvPr id="27" name="Marcador de Posição do Número do Diapositivo 26"/>
          <p:cNvSpPr>
            <a:spLocks noGrp="1"/>
          </p:cNvSpPr>
          <p:nvPr>
            <p:ph type="sldNum" sz="quarter" idx="11"/>
          </p:nvPr>
        </p:nvSpPr>
        <p:spPr/>
        <p:txBody>
          <a:bodyPr rtlCol="0"/>
          <a:lstStyle/>
          <a:p>
            <a:fld id="{B5EE711D-48F2-4EC0-AF4B-2426BF782EE9}" type="slidenum">
              <a:rPr lang="pt-PT" smtClean="0"/>
              <a:pPr/>
              <a:t>‹nº›</a:t>
            </a:fld>
            <a:endParaRPr lang="pt-PT"/>
          </a:p>
        </p:txBody>
      </p:sp>
      <p:sp>
        <p:nvSpPr>
          <p:cNvPr id="28" name="Marcador de Posição do Rodapé 27"/>
          <p:cNvSpPr>
            <a:spLocks noGrp="1"/>
          </p:cNvSpPr>
          <p:nvPr>
            <p:ph type="ftr" sz="quarter" idx="12"/>
          </p:nvPr>
        </p:nvSpPr>
        <p:spPr/>
        <p:txBody>
          <a:bodyPr rtlCol="0"/>
          <a:lstStyle/>
          <a:p>
            <a:endParaRPr lang="pt-PT"/>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pt-PT" smtClean="0"/>
              <a:t>Clique para editar o estilo</a:t>
            </a:r>
            <a:endParaRPr kumimoji="0" lang="en-US"/>
          </a:p>
        </p:txBody>
      </p:sp>
      <p:sp>
        <p:nvSpPr>
          <p:cNvPr id="3" name="Marcador de Posição da Data 2"/>
          <p:cNvSpPr>
            <a:spLocks noGrp="1"/>
          </p:cNvSpPr>
          <p:nvPr>
            <p:ph type="dt" sz="half" idx="10"/>
          </p:nvPr>
        </p:nvSpPr>
        <p:spPr>
          <a:xfrm>
            <a:off x="6583680" y="612648"/>
            <a:ext cx="957264" cy="457200"/>
          </a:xfrm>
        </p:spPr>
        <p:txBody>
          <a:bodyPr/>
          <a:lstStyle/>
          <a:p>
            <a:fld id="{4A61E37C-3F04-41AF-87AF-BEBBC16257D1}" type="datetimeFigureOut">
              <a:rPr lang="pt-PT" smtClean="0"/>
              <a:pPr/>
              <a:t>15-01-2010</a:t>
            </a:fld>
            <a:endParaRPr lang="pt-PT"/>
          </a:p>
        </p:txBody>
      </p:sp>
      <p:sp>
        <p:nvSpPr>
          <p:cNvPr id="4" name="Marcador de Posição do Rodapé 3"/>
          <p:cNvSpPr>
            <a:spLocks noGrp="1"/>
          </p:cNvSpPr>
          <p:nvPr>
            <p:ph type="ftr" sz="quarter" idx="11"/>
          </p:nvPr>
        </p:nvSpPr>
        <p:spPr>
          <a:xfrm>
            <a:off x="5257800" y="612648"/>
            <a:ext cx="1325880" cy="457200"/>
          </a:xfrm>
        </p:spPr>
        <p:txBody>
          <a:bodyPr/>
          <a:lstStyle/>
          <a:p>
            <a:endParaRPr lang="pt-PT"/>
          </a:p>
        </p:txBody>
      </p:sp>
      <p:sp>
        <p:nvSpPr>
          <p:cNvPr id="5" name="Marcador de Posição do Número do Diapositivo 4"/>
          <p:cNvSpPr>
            <a:spLocks noGrp="1"/>
          </p:cNvSpPr>
          <p:nvPr>
            <p:ph type="sldNum" sz="quarter" idx="12"/>
          </p:nvPr>
        </p:nvSpPr>
        <p:spPr>
          <a:xfrm>
            <a:off x="8174736" y="2272"/>
            <a:ext cx="762000" cy="365760"/>
          </a:xfrm>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353496" y="1101970"/>
            <a:ext cx="3383280" cy="877824"/>
          </a:xfrm>
        </p:spPr>
        <p:txBody>
          <a:bodyPr anchor="b"/>
          <a:lstStyle>
            <a:lvl1pPr algn="l">
              <a:buNone/>
              <a:defRPr sz="1800" b="1"/>
            </a:lvl1pPr>
          </a:lstStyle>
          <a:p>
            <a:r>
              <a:rPr kumimoji="0" lang="pt-PT" smtClean="0"/>
              <a:t>Clique para editar o estilo</a:t>
            </a:r>
            <a:endParaRPr kumimoji="0" lang="en-US"/>
          </a:p>
        </p:txBody>
      </p:sp>
      <p:sp>
        <p:nvSpPr>
          <p:cNvPr id="3" name="Marcador de Posição do Texto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t-PT" smtClean="0"/>
              <a:t>Clique para editar os estilos</a:t>
            </a:r>
          </a:p>
        </p:txBody>
      </p:sp>
      <p:sp>
        <p:nvSpPr>
          <p:cNvPr id="4" name="Marcador de Posição de Conteúdo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pt-PT" smtClean="0"/>
              <a:t>Clique para editar os estilos</a:t>
            </a:r>
          </a:p>
          <a:p>
            <a:pPr lvl="1" eaLnBrk="1" latinLnBrk="0" hangingPunct="1"/>
            <a:r>
              <a:rPr lang="pt-PT" smtClean="0"/>
              <a:t>Segundo nível</a:t>
            </a:r>
          </a:p>
          <a:p>
            <a:pPr lvl="2" eaLnBrk="1" latinLnBrk="0" hangingPunct="1"/>
            <a:r>
              <a:rPr lang="pt-PT" smtClean="0"/>
              <a:t>Terceiro nível</a:t>
            </a:r>
          </a:p>
          <a:p>
            <a:pPr lvl="3" eaLnBrk="1" latinLnBrk="0" hangingPunct="1"/>
            <a:r>
              <a:rPr lang="pt-PT" smtClean="0"/>
              <a:t>Quarto nível</a:t>
            </a:r>
          </a:p>
          <a:p>
            <a:pPr lvl="4" eaLnBrk="1" latinLnBrk="0" hangingPunct="1"/>
            <a:r>
              <a:rPr lang="pt-PT" smtClean="0"/>
              <a:t>Quinto nível</a:t>
            </a:r>
            <a:endParaRPr kumimoji="0" lang="en-US"/>
          </a:p>
        </p:txBody>
      </p:sp>
      <p:sp>
        <p:nvSpPr>
          <p:cNvPr id="5" name="Marcador de Posição da Data 4"/>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pt-PT" smtClean="0"/>
              <a:t>Clique para editar o estilo</a:t>
            </a:r>
            <a:endParaRPr kumimoji="0" lang="en-US"/>
          </a:p>
        </p:txBody>
      </p:sp>
      <p:sp>
        <p:nvSpPr>
          <p:cNvPr id="3" name="Marcador de Posição da Imagem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pt-PT" smtClean="0"/>
              <a:t>Clique no ícone para adicionar uma imagem</a:t>
            </a:r>
            <a:endParaRPr kumimoji="0" lang="en-US" dirty="0"/>
          </a:p>
        </p:txBody>
      </p:sp>
      <p:sp>
        <p:nvSpPr>
          <p:cNvPr id="4" name="Marcador de Posição do Texto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t-PT" smtClean="0"/>
              <a:t>Clique para editar os estilos</a:t>
            </a:r>
          </a:p>
        </p:txBody>
      </p:sp>
      <p:sp>
        <p:nvSpPr>
          <p:cNvPr id="5" name="Marcador de Posição da Data 4"/>
          <p:cNvSpPr>
            <a:spLocks noGrp="1"/>
          </p:cNvSpPr>
          <p:nvPr>
            <p:ph type="dt" sz="half" idx="10"/>
          </p:nvPr>
        </p:nvSpPr>
        <p:spPr/>
        <p:txBody>
          <a:bodyPr/>
          <a:lstStyle/>
          <a:p>
            <a:fld id="{4A61E37C-3F04-41AF-87AF-BEBBC16257D1}" type="datetimeFigureOut">
              <a:rPr lang="pt-PT" smtClean="0"/>
              <a:pPr/>
              <a:t>15-01-2010</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B5EE711D-48F2-4EC0-AF4B-2426BF782EE9}" type="slidenum">
              <a:rPr lang="pt-PT" smtClean="0"/>
              <a:pPr/>
              <a:t>‹nº›</a:t>
            </a:fld>
            <a:endParaRPr lang="pt-PT"/>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ângulo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ângulo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ângulo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ângulo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ângulo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ectângulo arredondado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ectângulo arredondado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ângulo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ângulo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ângulo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ângulo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ângulo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ângulo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Marcador de Posição do Título 21"/>
          <p:cNvSpPr>
            <a:spLocks noGrp="1"/>
          </p:cNvSpPr>
          <p:nvPr>
            <p:ph type="title"/>
          </p:nvPr>
        </p:nvSpPr>
        <p:spPr>
          <a:xfrm>
            <a:off x="457200" y="1143000"/>
            <a:ext cx="8229600" cy="1066800"/>
          </a:xfrm>
          <a:prstGeom prst="rect">
            <a:avLst/>
          </a:prstGeom>
        </p:spPr>
        <p:txBody>
          <a:bodyPr vert="horz" anchor="ctr">
            <a:normAutofit/>
          </a:bodyPr>
          <a:lstStyle/>
          <a:p>
            <a:r>
              <a:rPr kumimoji="0" lang="pt-PT" smtClean="0"/>
              <a:t>Clique para editar o estilo</a:t>
            </a:r>
            <a:endParaRPr kumimoji="0" lang="en-US"/>
          </a:p>
        </p:txBody>
      </p:sp>
      <p:sp>
        <p:nvSpPr>
          <p:cNvPr id="13" name="Marcador de Posição do Texto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pt-PT" smtClean="0"/>
              <a:t>Clique para editar os estilos</a:t>
            </a:r>
          </a:p>
          <a:p>
            <a:pPr lvl="1" eaLnBrk="1" latinLnBrk="0" hangingPunct="1"/>
            <a:r>
              <a:rPr kumimoji="0" lang="pt-PT" smtClean="0"/>
              <a:t>Segundo nível</a:t>
            </a:r>
          </a:p>
          <a:p>
            <a:pPr lvl="2" eaLnBrk="1" latinLnBrk="0" hangingPunct="1"/>
            <a:r>
              <a:rPr kumimoji="0" lang="pt-PT" smtClean="0"/>
              <a:t>Terceiro nível</a:t>
            </a:r>
          </a:p>
          <a:p>
            <a:pPr lvl="3" eaLnBrk="1" latinLnBrk="0" hangingPunct="1"/>
            <a:r>
              <a:rPr kumimoji="0" lang="pt-PT" smtClean="0"/>
              <a:t>Quarto nível</a:t>
            </a:r>
          </a:p>
          <a:p>
            <a:pPr lvl="4" eaLnBrk="1" latinLnBrk="0" hangingPunct="1"/>
            <a:r>
              <a:rPr kumimoji="0" lang="pt-PT" smtClean="0"/>
              <a:t>Quinto nível</a:t>
            </a:r>
            <a:endParaRPr kumimoji="0" lang="en-US"/>
          </a:p>
        </p:txBody>
      </p:sp>
      <p:sp>
        <p:nvSpPr>
          <p:cNvPr id="14" name="Marcador de Posição da Data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A61E37C-3F04-41AF-87AF-BEBBC16257D1}" type="datetimeFigureOut">
              <a:rPr lang="pt-PT" smtClean="0"/>
              <a:pPr/>
              <a:t>15-01-2010</a:t>
            </a:fld>
            <a:endParaRPr lang="pt-PT"/>
          </a:p>
        </p:txBody>
      </p:sp>
      <p:sp>
        <p:nvSpPr>
          <p:cNvPr id="3" name="Marcador de Posição do Rodapé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pt-PT"/>
          </a:p>
        </p:txBody>
      </p:sp>
      <p:sp>
        <p:nvSpPr>
          <p:cNvPr id="23" name="Marcador de Posição do Número do Diapositivo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5EE711D-48F2-4EC0-AF4B-2426BF782EE9}"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random/>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PT" dirty="0" smtClean="0"/>
              <a:t>A Questão da </a:t>
            </a:r>
            <a:r>
              <a:rPr lang="pt-PT" dirty="0" smtClean="0"/>
              <a:t>(</a:t>
            </a:r>
            <a:r>
              <a:rPr lang="pt-PT" dirty="0" err="1" smtClean="0"/>
              <a:t>i</a:t>
            </a:r>
            <a:r>
              <a:rPr lang="pt-PT" smtClean="0"/>
              <a:t>n</a:t>
            </a:r>
            <a:r>
              <a:rPr lang="pt-PT" dirty="0" smtClean="0"/>
              <a:t>)Eficiência</a:t>
            </a:r>
            <a:endParaRPr lang="pt-PT" dirty="0"/>
          </a:p>
        </p:txBody>
      </p:sp>
      <p:sp>
        <p:nvSpPr>
          <p:cNvPr id="3" name="Subtítulo 2"/>
          <p:cNvSpPr>
            <a:spLocks noGrp="1"/>
          </p:cNvSpPr>
          <p:nvPr>
            <p:ph type="subTitle" idx="1"/>
          </p:nvPr>
        </p:nvSpPr>
        <p:spPr/>
        <p:txBody>
          <a:bodyPr/>
          <a:lstStyle/>
          <a:p>
            <a:pPr algn="r"/>
            <a:r>
              <a:rPr lang="pt-PT" dirty="0" smtClean="0"/>
              <a:t>dos Mercados Financeiros</a:t>
            </a:r>
            <a:endParaRPr lang="pt-PT" dirty="0"/>
          </a:p>
        </p:txBody>
      </p:sp>
      <p:pic>
        <p:nvPicPr>
          <p:cNvPr id="4" name="Imagem 3" descr="IPB_ESTG_01.png"/>
          <p:cNvPicPr>
            <a:picLocks noChangeAspect="1"/>
          </p:cNvPicPr>
          <p:nvPr/>
        </p:nvPicPr>
        <p:blipFill>
          <a:blip r:embed="rId2" cstate="print"/>
          <a:stretch>
            <a:fillRect/>
          </a:stretch>
        </p:blipFill>
        <p:spPr>
          <a:xfrm>
            <a:off x="5500694" y="6072206"/>
            <a:ext cx="3429023" cy="500065"/>
          </a:xfrm>
          <a:prstGeom prst="rect">
            <a:avLst/>
          </a:prstGeom>
        </p:spPr>
      </p:pic>
      <p:pic>
        <p:nvPicPr>
          <p:cNvPr id="5" name="Imagem 4" descr="images.jpg"/>
          <p:cNvPicPr>
            <a:picLocks noChangeAspect="1"/>
          </p:cNvPicPr>
          <p:nvPr/>
        </p:nvPicPr>
        <p:blipFill>
          <a:blip r:embed="rId3" cstate="print"/>
          <a:stretch>
            <a:fillRect/>
          </a:stretch>
        </p:blipFill>
        <p:spPr>
          <a:xfrm>
            <a:off x="7500958" y="4572008"/>
            <a:ext cx="1104900" cy="1104900"/>
          </a:xfrm>
          <a:prstGeom prst="rect">
            <a:avLst/>
          </a:prstGeom>
        </p:spPr>
      </p:pic>
      <p:pic>
        <p:nvPicPr>
          <p:cNvPr id="6" name="Imagem 5" descr="images1.jpg"/>
          <p:cNvPicPr>
            <a:picLocks noChangeAspect="1"/>
          </p:cNvPicPr>
          <p:nvPr/>
        </p:nvPicPr>
        <p:blipFill>
          <a:blip r:embed="rId4" cstate="print"/>
          <a:stretch>
            <a:fillRect/>
          </a:stretch>
        </p:blipFill>
        <p:spPr>
          <a:xfrm>
            <a:off x="428596" y="5429264"/>
            <a:ext cx="1171575" cy="1181100"/>
          </a:xfrm>
          <a:prstGeom prst="rect">
            <a:avLst/>
          </a:prstGeom>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1071546"/>
            <a:ext cx="8229600" cy="4929222"/>
          </a:xfrm>
        </p:spPr>
        <p:txBody>
          <a:bodyPr>
            <a:normAutofit/>
          </a:bodyPr>
          <a:lstStyle/>
          <a:p>
            <a:pPr>
              <a:lnSpc>
                <a:spcPct val="150000"/>
              </a:lnSpc>
            </a:pPr>
            <a:r>
              <a:rPr lang="pt-PT" sz="1800" i="1" u="sng" dirty="0" smtClean="0"/>
              <a:t>Na noção de Eficiência como Mecanismo de Autocorrecção, há dois pontos importantes:</a:t>
            </a:r>
          </a:p>
          <a:p>
            <a:pPr>
              <a:lnSpc>
                <a:spcPct val="150000"/>
              </a:lnSpc>
            </a:pPr>
            <a:endParaRPr lang="pt-PT" sz="1800" dirty="0" smtClean="0"/>
          </a:p>
          <a:p>
            <a:pPr lvl="1" algn="just">
              <a:lnSpc>
                <a:spcPct val="150000"/>
              </a:lnSpc>
            </a:pPr>
            <a:r>
              <a:rPr lang="pt-PT" sz="1800" dirty="0" smtClean="0">
                <a:solidFill>
                  <a:schemeClr val="tx1"/>
                </a:solidFill>
              </a:rPr>
              <a:t>Por vezes, num mercado eficiente há ineficiências, ou seja, o mercado não é continuamente eficiente;</a:t>
            </a:r>
          </a:p>
          <a:p>
            <a:pPr lvl="1" algn="just">
              <a:lnSpc>
                <a:spcPct val="150000"/>
              </a:lnSpc>
            </a:pPr>
            <a:endParaRPr lang="pt-PT" sz="1800" dirty="0" smtClean="0">
              <a:solidFill>
                <a:schemeClr val="tx1"/>
              </a:solidFill>
            </a:endParaRPr>
          </a:p>
          <a:p>
            <a:pPr lvl="1" algn="just">
              <a:lnSpc>
                <a:spcPct val="150000"/>
              </a:lnSpc>
            </a:pPr>
            <a:r>
              <a:rPr lang="pt-PT" sz="1800" dirty="0" smtClean="0">
                <a:solidFill>
                  <a:schemeClr val="tx1"/>
                </a:solidFill>
              </a:rPr>
              <a:t>A existência dessas ineficiências leva a que exista investidores que têm como objectivo obterem lucros extraordinários, transaccionando os activos para os quais existem ineficiências, até ao ponto em que isso é vantajoso, eliminando (ou quase) essas mesmas ineficiências.</a:t>
            </a:r>
          </a:p>
          <a:p>
            <a:pPr>
              <a:lnSpc>
                <a:spcPct val="150000"/>
              </a:lnSpc>
            </a:pPr>
            <a:endParaRPr lang="pt-PT" sz="1800"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1214422"/>
            <a:ext cx="8229600" cy="5643578"/>
          </a:xfrm>
        </p:spPr>
        <p:txBody>
          <a:bodyPr>
            <a:normAutofit/>
          </a:bodyPr>
          <a:lstStyle/>
          <a:p>
            <a:pPr algn="just">
              <a:lnSpc>
                <a:spcPct val="150000"/>
              </a:lnSpc>
            </a:pPr>
            <a:r>
              <a:rPr lang="pt-PT" sz="1800" u="sng" dirty="0" smtClean="0"/>
              <a:t>Um Mercado de Capitais não pode ser Continuamente Eficiente</a:t>
            </a:r>
            <a:r>
              <a:rPr lang="pt-PT" sz="1800" dirty="0" smtClean="0"/>
              <a:t>,</a:t>
            </a:r>
          </a:p>
          <a:p>
            <a:pPr algn="just">
              <a:lnSpc>
                <a:spcPct val="150000"/>
              </a:lnSpc>
            </a:pPr>
            <a:endParaRPr lang="pt-PT" sz="1800" dirty="0" smtClean="0"/>
          </a:p>
          <a:p>
            <a:pPr lvl="1" algn="just">
              <a:lnSpc>
                <a:spcPct val="150000"/>
              </a:lnSpc>
            </a:pPr>
            <a:r>
              <a:rPr lang="pt-PT" sz="1800" dirty="0" smtClean="0"/>
              <a:t> </a:t>
            </a:r>
            <a:r>
              <a:rPr lang="pt-PT" sz="1800" dirty="0" smtClean="0">
                <a:solidFill>
                  <a:schemeClr val="tx1"/>
                </a:solidFill>
              </a:rPr>
              <a:t>Pois se assim fosse, os preços no mercado reflectiam continuamente toda a informação disponível; </a:t>
            </a:r>
          </a:p>
          <a:p>
            <a:pPr lvl="1" algn="just">
              <a:lnSpc>
                <a:spcPct val="150000"/>
              </a:lnSpc>
            </a:pPr>
            <a:endParaRPr lang="pt-PT" sz="1800" dirty="0" smtClean="0">
              <a:solidFill>
                <a:schemeClr val="tx1"/>
              </a:solidFill>
            </a:endParaRPr>
          </a:p>
          <a:p>
            <a:pPr lvl="1" algn="just">
              <a:lnSpc>
                <a:spcPct val="150000"/>
              </a:lnSpc>
            </a:pPr>
            <a:r>
              <a:rPr lang="pt-PT" sz="1800" dirty="0" smtClean="0">
                <a:solidFill>
                  <a:schemeClr val="tx1"/>
                </a:solidFill>
              </a:rPr>
              <a:t>O que levaria a que não houvesse a possibilidade de um investidor obter lucros de arbitragem, ou seja, o incentivo para obter e processar a nova informação seria nulo, o que conduziria a que não obtivessem lucros extraordinários.</a:t>
            </a:r>
          </a:p>
          <a:p>
            <a:pPr lvl="1" algn="just">
              <a:lnSpc>
                <a:spcPct val="150000"/>
              </a:lnSpc>
              <a:buNone/>
            </a:pPr>
            <a:endParaRPr lang="pt-PT" sz="1800" dirty="0" smtClean="0">
              <a:solidFill>
                <a:schemeClr val="tx1"/>
              </a:solidFill>
            </a:endParaRPr>
          </a:p>
          <a:p>
            <a:pPr algn="just">
              <a:lnSpc>
                <a:spcPct val="150000"/>
              </a:lnSpc>
            </a:pPr>
            <a:endParaRPr lang="pt-PT" sz="1800" dirty="0" smtClean="0">
              <a:solidFill>
                <a:schemeClr val="tx1"/>
              </a:solidFill>
            </a:endParaRPr>
          </a:p>
          <a:p>
            <a:pPr algn="just">
              <a:lnSpc>
                <a:spcPct val="150000"/>
              </a:lnSpc>
              <a:buNone/>
            </a:pPr>
            <a:r>
              <a:rPr lang="pt-PT" sz="1800" dirty="0" smtClean="0"/>
              <a:t>	</a:t>
            </a:r>
            <a:endParaRPr lang="pt-PT" sz="1800" dirty="0" smtClean="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ângulo arredondado 3"/>
          <p:cNvSpPr/>
          <p:nvPr/>
        </p:nvSpPr>
        <p:spPr>
          <a:xfrm>
            <a:off x="571472" y="4000504"/>
            <a:ext cx="8215370" cy="1285884"/>
          </a:xfrm>
          <a:prstGeom prst="roundRect">
            <a:avLst/>
          </a:prstGeom>
          <a:solidFill>
            <a:schemeClr val="accent3">
              <a:lumMod val="20000"/>
              <a:lumOff val="80000"/>
              <a:alpha val="44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pt-PT" sz="2000" dirty="0" smtClean="0">
              <a:solidFill>
                <a:schemeClr val="tx1"/>
              </a:solidFill>
            </a:endParaRPr>
          </a:p>
          <a:p>
            <a:pPr algn="just">
              <a:buNone/>
            </a:pPr>
            <a:r>
              <a:rPr lang="pt-PT" sz="2000" dirty="0" smtClean="0">
                <a:solidFill>
                  <a:schemeClr val="tx1"/>
                </a:solidFill>
              </a:rPr>
              <a:t>Logo, não há Mercados Perfeitamente Eficientes e o Principal interesse é Medir o Grau de Eficiência do Mercado</a:t>
            </a:r>
          </a:p>
          <a:p>
            <a:pPr algn="ctr"/>
            <a:endParaRPr lang="pt-PT" sz="2000" dirty="0">
              <a:solidFill>
                <a:schemeClr val="tx1"/>
              </a:solidFill>
            </a:endParaRPr>
          </a:p>
        </p:txBody>
      </p:sp>
      <p:sp>
        <p:nvSpPr>
          <p:cNvPr id="3" name="Marcador de Posição de Conteúdo 2"/>
          <p:cNvSpPr>
            <a:spLocks noGrp="1"/>
          </p:cNvSpPr>
          <p:nvPr>
            <p:ph idx="1"/>
          </p:nvPr>
        </p:nvSpPr>
        <p:spPr>
          <a:xfrm>
            <a:off x="500034" y="1071546"/>
            <a:ext cx="8229600" cy="5286412"/>
          </a:xfrm>
        </p:spPr>
        <p:txBody>
          <a:bodyPr>
            <a:normAutofit/>
          </a:bodyPr>
          <a:lstStyle/>
          <a:p>
            <a:pPr algn="just">
              <a:lnSpc>
                <a:spcPct val="150000"/>
              </a:lnSpc>
            </a:pPr>
            <a:r>
              <a:rPr lang="pt-PT" sz="1800" dirty="0" smtClean="0"/>
              <a:t>Se não houvessem investidores que identificassem e explorassem essas oportunidades de arbitragem que surgem com a chegada da nova informação ao mercado, este deixaria de reflectir toda a informação disponível e deixaria de ser eficiente, daí que os mercados não possam ser continuamente eficientes.</a:t>
            </a:r>
          </a:p>
          <a:p>
            <a:pPr algn="just">
              <a:lnSpc>
                <a:spcPct val="150000"/>
              </a:lnSpc>
            </a:pPr>
            <a:endParaRPr lang="pt-PT" sz="2000" dirty="0" smtClean="0"/>
          </a:p>
          <a:p>
            <a:pPr algn="just">
              <a:lnSpc>
                <a:spcPct val="150000"/>
              </a:lnSpc>
            </a:pPr>
            <a:endParaRPr lang="pt-PT" sz="2000" dirty="0" smtClean="0"/>
          </a:p>
          <a:p>
            <a:pPr algn="just">
              <a:lnSpc>
                <a:spcPct val="150000"/>
              </a:lnSpc>
            </a:pPr>
            <a:endParaRPr lang="pt-PT" sz="2000" dirty="0" smtClean="0"/>
          </a:p>
          <a:p>
            <a:pPr algn="just">
              <a:lnSpc>
                <a:spcPct val="150000"/>
              </a:lnSpc>
            </a:pPr>
            <a:endParaRPr lang="pt-PT" sz="2000" dirty="0" smtClean="0"/>
          </a:p>
          <a:p>
            <a:pPr algn="just">
              <a:lnSpc>
                <a:spcPct val="150000"/>
              </a:lnSpc>
            </a:pPr>
            <a:endParaRPr lang="pt-PT" sz="2000" dirty="0" smtClean="0"/>
          </a:p>
          <a:p>
            <a:pPr algn="just">
              <a:lnSpc>
                <a:spcPct val="150000"/>
              </a:lnSpc>
            </a:pPr>
            <a:endParaRPr lang="pt-PT" sz="2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1"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4"/>
                                        </p:tgtEl>
                                        <p:attrNameLst>
                                          <p:attrName>ppt_w</p:attrName>
                                        </p:attrNameLst>
                                      </p:cBhvr>
                                      <p:tavLst>
                                        <p:tav tm="0">
                                          <p:val>
                                            <p:strVal val="#ppt_w*.05"/>
                                          </p:val>
                                        </p:tav>
                                        <p:tav tm="100000">
                                          <p:val>
                                            <p:strVal val="#ppt_w"/>
                                          </p:val>
                                        </p:tav>
                                      </p:tavLst>
                                    </p:anim>
                                    <p:anim calcmode="lin" valueType="num">
                                      <p:cBhvr>
                                        <p:cTn id="10" dur="2000" fill="hold"/>
                                        <p:tgtEl>
                                          <p:spTgt spid="4"/>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4"/>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857232"/>
            <a:ext cx="8229600" cy="4929222"/>
          </a:xfrm>
        </p:spPr>
        <p:txBody>
          <a:bodyPr>
            <a:normAutofit/>
          </a:bodyPr>
          <a:lstStyle/>
          <a:p>
            <a:pPr algn="just">
              <a:lnSpc>
                <a:spcPct val="150000"/>
              </a:lnSpc>
            </a:pPr>
            <a:r>
              <a:rPr lang="pt-PT" sz="1800" u="sng" dirty="0" smtClean="0"/>
              <a:t>Observações sobre Mercados (imperfeitamente) eficientes</a:t>
            </a:r>
          </a:p>
          <a:p>
            <a:pPr algn="just">
              <a:lnSpc>
                <a:spcPct val="150000"/>
              </a:lnSpc>
            </a:pPr>
            <a:endParaRPr lang="pt-PT" sz="1800" u="sng" dirty="0" smtClean="0"/>
          </a:p>
          <a:p>
            <a:pPr lvl="1" algn="just">
              <a:lnSpc>
                <a:spcPct val="150000"/>
              </a:lnSpc>
            </a:pPr>
            <a:r>
              <a:rPr lang="pt-PT" sz="1800" dirty="0" smtClean="0">
                <a:solidFill>
                  <a:schemeClr val="tx1"/>
                </a:solidFill>
              </a:rPr>
              <a:t>Se admitirmos que os investidores têm custos diferentes,</a:t>
            </a:r>
          </a:p>
          <a:p>
            <a:pPr lvl="1" algn="just">
              <a:lnSpc>
                <a:spcPct val="150000"/>
              </a:lnSpc>
            </a:pPr>
            <a:endParaRPr lang="pt-PT" sz="1800" dirty="0" smtClean="0">
              <a:solidFill>
                <a:schemeClr val="tx1"/>
              </a:solidFill>
            </a:endParaRPr>
          </a:p>
          <a:p>
            <a:pPr lvl="2" algn="just">
              <a:lnSpc>
                <a:spcPct val="150000"/>
              </a:lnSpc>
            </a:pPr>
            <a:r>
              <a:rPr lang="pt-PT" sz="1800" dirty="0" smtClean="0">
                <a:solidFill>
                  <a:schemeClr val="tx1"/>
                </a:solidFill>
              </a:rPr>
              <a:t>Podemos concluir que aqueles que têm custos mais baixos podem explorar a existência de pequenas ineficiências, que outros investidores não estariam interessados em explorar, com a vantagem de conseguirem obter lucros extraordinários usando essa vantagem informacional.</a:t>
            </a:r>
            <a:endParaRPr lang="pt-PT" sz="18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00034" y="500042"/>
            <a:ext cx="8229600" cy="1066800"/>
          </a:xfrm>
        </p:spPr>
        <p:txBody>
          <a:bodyPr/>
          <a:lstStyle/>
          <a:p>
            <a:r>
              <a:rPr lang="pt-PT" dirty="0" smtClean="0"/>
              <a:t>Teste à Eficiência de Mercado</a:t>
            </a:r>
            <a:endParaRPr lang="pt-PT" dirty="0"/>
          </a:p>
        </p:txBody>
      </p:sp>
      <p:sp>
        <p:nvSpPr>
          <p:cNvPr id="3" name="Marcador de Posição de Conteúdo 2"/>
          <p:cNvSpPr>
            <a:spLocks noGrp="1"/>
          </p:cNvSpPr>
          <p:nvPr>
            <p:ph idx="1"/>
          </p:nvPr>
        </p:nvSpPr>
        <p:spPr>
          <a:xfrm>
            <a:off x="457200" y="1643050"/>
            <a:ext cx="8229600" cy="4931486"/>
          </a:xfrm>
        </p:spPr>
        <p:txBody>
          <a:bodyPr>
            <a:normAutofit/>
          </a:bodyPr>
          <a:lstStyle/>
          <a:p>
            <a:pPr algn="just">
              <a:lnSpc>
                <a:spcPct val="150000"/>
              </a:lnSpc>
            </a:pPr>
            <a:r>
              <a:rPr lang="pt-PT" sz="2000" u="sng" dirty="0" smtClean="0"/>
              <a:t>Existem diferentes </a:t>
            </a:r>
            <a:r>
              <a:rPr lang="pt-PT" sz="2000" b="1" u="sng" dirty="0" smtClean="0"/>
              <a:t>Metodologias</a:t>
            </a:r>
            <a:r>
              <a:rPr lang="pt-PT" sz="2000" u="sng" dirty="0" smtClean="0"/>
              <a:t> para testar a Eficiência de Mercado, dependendo do tipo de estratégia de investimento a utilizar:</a:t>
            </a:r>
          </a:p>
          <a:p>
            <a:pPr algn="just">
              <a:lnSpc>
                <a:spcPct val="150000"/>
              </a:lnSpc>
              <a:buNone/>
            </a:pPr>
            <a:endParaRPr lang="pt-PT" sz="1800" dirty="0" smtClean="0"/>
          </a:p>
          <a:p>
            <a:pPr lvl="1" algn="just">
              <a:lnSpc>
                <a:spcPct val="150000"/>
              </a:lnSpc>
            </a:pPr>
            <a:r>
              <a:rPr lang="pt-PT" sz="1800" dirty="0" smtClean="0">
                <a:solidFill>
                  <a:schemeClr val="tx1"/>
                </a:solidFill>
              </a:rPr>
              <a:t>Se queremos testar a estratégia de investimentos baseados em características observáveis na empresa, como o </a:t>
            </a:r>
            <a:r>
              <a:rPr lang="pt-PT" sz="1800" b="1" i="1" dirty="0" err="1" smtClean="0">
                <a:solidFill>
                  <a:schemeClr val="tx1"/>
                </a:solidFill>
              </a:rPr>
              <a:t>price</a:t>
            </a:r>
            <a:r>
              <a:rPr lang="pt-PT" sz="1800" b="1" i="1" dirty="0" smtClean="0">
                <a:solidFill>
                  <a:schemeClr val="tx1"/>
                </a:solidFill>
              </a:rPr>
              <a:t> </a:t>
            </a:r>
            <a:r>
              <a:rPr lang="pt-PT" sz="1800" b="1" i="1" dirty="0" err="1" smtClean="0">
                <a:solidFill>
                  <a:schemeClr val="tx1"/>
                </a:solidFill>
              </a:rPr>
              <a:t>earnings</a:t>
            </a:r>
            <a:r>
              <a:rPr lang="pt-PT" sz="1800" i="1" dirty="0" smtClean="0">
                <a:solidFill>
                  <a:schemeClr val="tx1"/>
                </a:solidFill>
              </a:rPr>
              <a:t> </a:t>
            </a:r>
            <a:r>
              <a:rPr lang="pt-PT" sz="1800" b="1" i="1" dirty="0" smtClean="0">
                <a:solidFill>
                  <a:schemeClr val="tx1"/>
                </a:solidFill>
              </a:rPr>
              <a:t>ratio</a:t>
            </a:r>
            <a:r>
              <a:rPr lang="pt-PT" sz="1800" dirty="0" smtClean="0">
                <a:solidFill>
                  <a:schemeClr val="tx1"/>
                </a:solidFill>
              </a:rPr>
              <a:t> ou taxa de dividendos, é natural utilizar um teste baseado em carteiras de activos que possuam as características em causa;</a:t>
            </a:r>
          </a:p>
          <a:p>
            <a:pPr lvl="1" algn="just">
              <a:lnSpc>
                <a:spcPct val="150000"/>
              </a:lnSpc>
              <a:buNone/>
            </a:pPr>
            <a:endParaRPr lang="pt-PT" sz="1800" dirty="0" smtClean="0">
              <a:solidFill>
                <a:schemeClr val="tx1"/>
              </a:solidFill>
            </a:endParaRPr>
          </a:p>
          <a:p>
            <a:pPr lvl="1" algn="just">
              <a:lnSpc>
                <a:spcPct val="150000"/>
              </a:lnSpc>
            </a:pPr>
            <a:r>
              <a:rPr lang="pt-PT" sz="1800" dirty="0" smtClean="0">
                <a:solidFill>
                  <a:schemeClr val="tx1"/>
                </a:solidFill>
              </a:rPr>
              <a:t>Se quisermos testar estratégias de investimento baseadas em anúncios de informação, é natural utilizar </a:t>
            </a:r>
            <a:r>
              <a:rPr lang="pt-PT" sz="1800" b="1" i="1" dirty="0" err="1" smtClean="0">
                <a:solidFill>
                  <a:schemeClr val="tx1"/>
                </a:solidFill>
              </a:rPr>
              <a:t>event</a:t>
            </a:r>
            <a:r>
              <a:rPr lang="pt-PT" sz="1800" b="1" i="1" dirty="0" smtClean="0">
                <a:solidFill>
                  <a:schemeClr val="tx1"/>
                </a:solidFill>
              </a:rPr>
              <a:t> </a:t>
            </a:r>
            <a:r>
              <a:rPr lang="pt-PT" sz="1800" b="1" i="1" dirty="0" err="1" smtClean="0">
                <a:solidFill>
                  <a:schemeClr val="tx1"/>
                </a:solidFill>
              </a:rPr>
              <a:t>studies</a:t>
            </a:r>
            <a:r>
              <a:rPr lang="pt-PT" sz="1800" dirty="0" smtClean="0">
                <a:solidFill>
                  <a:schemeClr val="tx1"/>
                </a:solidFill>
              </a:rPr>
              <a:t> para o fazer.</a:t>
            </a:r>
          </a:p>
          <a:p>
            <a:pPr>
              <a:lnSpc>
                <a:spcPct val="150000"/>
              </a:lnSpc>
            </a:pPr>
            <a:endParaRPr lang="pt-PT" sz="1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928670"/>
            <a:ext cx="8229600" cy="5643602"/>
          </a:xfrm>
        </p:spPr>
        <p:txBody>
          <a:bodyPr>
            <a:normAutofit/>
          </a:bodyPr>
          <a:lstStyle/>
          <a:p>
            <a:pPr algn="just">
              <a:lnSpc>
                <a:spcPct val="150000"/>
              </a:lnSpc>
            </a:pPr>
            <a:r>
              <a:rPr lang="pt-PT" sz="2000" b="1" i="1" dirty="0" smtClean="0"/>
              <a:t>Diferentes Tipos de Testes para Testar a Eficiência</a:t>
            </a:r>
            <a:r>
              <a:rPr lang="pt-PT" sz="1800" i="1" dirty="0" smtClean="0"/>
              <a:t>:</a:t>
            </a:r>
          </a:p>
          <a:p>
            <a:pPr algn="just">
              <a:lnSpc>
                <a:spcPct val="150000"/>
              </a:lnSpc>
            </a:pPr>
            <a:endParaRPr lang="pt-PT" sz="1800" dirty="0" smtClean="0"/>
          </a:p>
          <a:p>
            <a:pPr lvl="1" algn="just">
              <a:lnSpc>
                <a:spcPct val="150000"/>
              </a:lnSpc>
            </a:pPr>
            <a:r>
              <a:rPr lang="pt-PT" sz="1800" dirty="0" smtClean="0">
                <a:solidFill>
                  <a:schemeClr val="tx1"/>
                </a:solidFill>
              </a:rPr>
              <a:t>Identificação de padrões regulares nas séries cronológicas dos preços dos activos financeiros;</a:t>
            </a:r>
          </a:p>
          <a:p>
            <a:pPr lvl="1" algn="just">
              <a:lnSpc>
                <a:spcPct val="150000"/>
              </a:lnSpc>
            </a:pPr>
            <a:endParaRPr lang="pt-PT" sz="1800" dirty="0" smtClean="0">
              <a:solidFill>
                <a:schemeClr val="tx1"/>
              </a:solidFill>
            </a:endParaRPr>
          </a:p>
          <a:p>
            <a:pPr lvl="1" algn="just">
              <a:lnSpc>
                <a:spcPct val="150000"/>
              </a:lnSpc>
            </a:pPr>
            <a:r>
              <a:rPr lang="pt-PT" sz="1800" dirty="0" smtClean="0">
                <a:solidFill>
                  <a:schemeClr val="tx1"/>
                </a:solidFill>
              </a:rPr>
              <a:t>Estudos da reacção do mercado à chegada de determinada informação usando </a:t>
            </a:r>
            <a:r>
              <a:rPr lang="pt-PT" sz="1800" b="1" i="1" dirty="0" err="1" smtClean="0">
                <a:solidFill>
                  <a:schemeClr val="tx1"/>
                </a:solidFill>
              </a:rPr>
              <a:t>event</a:t>
            </a:r>
            <a:r>
              <a:rPr lang="pt-PT" sz="1800" b="1" i="1" dirty="0" smtClean="0">
                <a:solidFill>
                  <a:schemeClr val="tx1"/>
                </a:solidFill>
              </a:rPr>
              <a:t> </a:t>
            </a:r>
            <a:r>
              <a:rPr lang="pt-PT" sz="1800" b="1" i="1" dirty="0" err="1" smtClean="0">
                <a:solidFill>
                  <a:schemeClr val="tx1"/>
                </a:solidFill>
              </a:rPr>
              <a:t>studies</a:t>
            </a:r>
            <a:r>
              <a:rPr lang="pt-PT" sz="1800" dirty="0" smtClean="0">
                <a:solidFill>
                  <a:schemeClr val="tx1"/>
                </a:solidFill>
              </a:rPr>
              <a:t>;</a:t>
            </a:r>
          </a:p>
          <a:p>
            <a:pPr lvl="1" algn="just">
              <a:lnSpc>
                <a:spcPct val="150000"/>
              </a:lnSpc>
            </a:pPr>
            <a:endParaRPr lang="pt-PT" sz="1800" dirty="0" smtClean="0">
              <a:solidFill>
                <a:schemeClr val="tx1"/>
              </a:solidFill>
            </a:endParaRPr>
          </a:p>
          <a:p>
            <a:pPr lvl="1" algn="just">
              <a:lnSpc>
                <a:spcPct val="150000"/>
              </a:lnSpc>
            </a:pPr>
            <a:r>
              <a:rPr lang="pt-PT" sz="1800" dirty="0" smtClean="0">
                <a:solidFill>
                  <a:schemeClr val="tx1"/>
                </a:solidFill>
              </a:rPr>
              <a:t>Estudos do desempenho de investidores profissionais</a:t>
            </a:r>
            <a:endParaRPr lang="pt-PT" sz="18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500042"/>
            <a:ext cx="8229600" cy="6357958"/>
          </a:xfrm>
        </p:spPr>
        <p:txBody>
          <a:bodyPr>
            <a:normAutofit fontScale="92500" lnSpcReduction="10000"/>
          </a:bodyPr>
          <a:lstStyle/>
          <a:p>
            <a:pPr algn="just">
              <a:lnSpc>
                <a:spcPct val="150000"/>
              </a:lnSpc>
            </a:pPr>
            <a:r>
              <a:rPr lang="pt-PT" sz="2200" i="1" u="sng" dirty="0" smtClean="0"/>
              <a:t>Testes à Previsibilidade da Rentabilidade com base nos Preços Passados</a:t>
            </a:r>
            <a:endParaRPr lang="pt-PT" sz="2200" dirty="0" smtClean="0"/>
          </a:p>
          <a:p>
            <a:pPr algn="just">
              <a:lnSpc>
                <a:spcPct val="150000"/>
              </a:lnSpc>
            </a:pPr>
            <a:endParaRPr lang="pt-PT" sz="2400" dirty="0" smtClean="0"/>
          </a:p>
          <a:p>
            <a:pPr lvl="1" algn="just">
              <a:lnSpc>
                <a:spcPct val="150000"/>
              </a:lnSpc>
            </a:pPr>
            <a:r>
              <a:rPr lang="pt-PT" sz="2200" b="1" i="1" u="sng" dirty="0" smtClean="0">
                <a:solidFill>
                  <a:schemeClr val="tx1"/>
                </a:solidFill>
              </a:rPr>
              <a:t>Existência de Padrões de Sazonalidade</a:t>
            </a:r>
          </a:p>
          <a:p>
            <a:pPr lvl="1" algn="just">
              <a:lnSpc>
                <a:spcPct val="150000"/>
              </a:lnSpc>
              <a:buNone/>
            </a:pPr>
            <a:r>
              <a:rPr lang="pt-PT" sz="1900" dirty="0" smtClean="0">
                <a:solidFill>
                  <a:schemeClr val="tx1"/>
                </a:solidFill>
              </a:rPr>
              <a:t>	Devido a existência de custos de transacção, as diferenças das taxas de rentabilidade para os vários períodos de investimento não são suficientemente elevadas para que seja lucrativo usar estratégias de investimento que explorem estas diferenças</a:t>
            </a:r>
          </a:p>
          <a:p>
            <a:pPr lvl="1" algn="just">
              <a:lnSpc>
                <a:spcPct val="150000"/>
              </a:lnSpc>
              <a:buNone/>
            </a:pPr>
            <a:endParaRPr lang="pt-PT" sz="1900" dirty="0" smtClean="0">
              <a:solidFill>
                <a:schemeClr val="tx1"/>
              </a:solidFill>
            </a:endParaRPr>
          </a:p>
          <a:p>
            <a:pPr lvl="1" algn="just">
              <a:lnSpc>
                <a:spcPct val="150000"/>
              </a:lnSpc>
            </a:pPr>
            <a:r>
              <a:rPr lang="pt-PT" sz="2200" b="1" i="1" u="sng" dirty="0" smtClean="0">
                <a:solidFill>
                  <a:schemeClr val="tx1"/>
                </a:solidFill>
              </a:rPr>
              <a:t>Testes de Correlação</a:t>
            </a:r>
          </a:p>
          <a:p>
            <a:pPr lvl="1" algn="just">
              <a:lnSpc>
                <a:spcPct val="150000"/>
              </a:lnSpc>
              <a:buNone/>
            </a:pPr>
            <a:r>
              <a:rPr lang="pt-PT" sz="1900" dirty="0" smtClean="0"/>
              <a:t>	</a:t>
            </a:r>
            <a:r>
              <a:rPr lang="pt-PT" sz="1900" dirty="0" smtClean="0">
                <a:solidFill>
                  <a:schemeClr val="tx1"/>
                </a:solidFill>
              </a:rPr>
              <a:t>Os testes de correlação testam apenas a existência de uma relação linear entre a rentabilidade corrente e as rentabilidades passadas. O facto de não existir correlação linear não significa que não exista outro tipo de relação, e consequentemente que não seja útil usar as rentabilidades passadas para ajudar a prever a rentabilidade futura</a:t>
            </a:r>
            <a:endParaRPr lang="pt-PT" sz="1900" i="1" u="sng" dirty="0" smtClean="0">
              <a:solidFill>
                <a:schemeClr val="tx1"/>
              </a:solidFill>
            </a:endParaRPr>
          </a:p>
          <a:p>
            <a:pPr lvl="1" algn="just">
              <a:lnSpc>
                <a:spcPct val="150000"/>
              </a:lnSpc>
            </a:pPr>
            <a:endParaRPr lang="pt-PT" sz="2200" dirty="0" smtClean="0">
              <a:solidFill>
                <a:schemeClr val="tx1"/>
              </a:solidFill>
            </a:endParaRPr>
          </a:p>
          <a:p>
            <a:pPr lvl="1" algn="just">
              <a:lnSpc>
                <a:spcPct val="150000"/>
              </a:lnSpc>
            </a:pPr>
            <a:endParaRPr lang="pt-PT" sz="22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357166"/>
            <a:ext cx="8229600" cy="6500834"/>
          </a:xfrm>
        </p:spPr>
        <p:txBody>
          <a:bodyPr>
            <a:normAutofit lnSpcReduction="10000"/>
          </a:bodyPr>
          <a:lstStyle/>
          <a:p>
            <a:pPr lvl="0" algn="just">
              <a:lnSpc>
                <a:spcPct val="150000"/>
              </a:lnSpc>
            </a:pPr>
            <a:r>
              <a:rPr lang="pt-PT" sz="2000" i="1" u="sng" dirty="0" smtClean="0"/>
              <a:t>Testes ao Número de Séries</a:t>
            </a:r>
          </a:p>
          <a:p>
            <a:pPr lvl="0" algn="just">
              <a:lnSpc>
                <a:spcPct val="150000"/>
              </a:lnSpc>
              <a:buNone/>
            </a:pPr>
            <a:r>
              <a:rPr lang="pt-PT" sz="1800" dirty="0" smtClean="0"/>
              <a:t>		Sugerem que quando se calcula as sequências de variações de preços de dia para dia, há uma ligeira correlação positiva, mas à medida que consideramos períodos mais longos para calcular as diferenças, o número de séries observado é praticamente igual ao esperado;</a:t>
            </a:r>
          </a:p>
          <a:p>
            <a:pPr lvl="0" algn="just">
              <a:lnSpc>
                <a:spcPct val="150000"/>
              </a:lnSpc>
              <a:buNone/>
            </a:pPr>
            <a:endParaRPr lang="pt-PT" sz="1800" dirty="0" smtClean="0"/>
          </a:p>
          <a:p>
            <a:pPr lvl="0" algn="just">
              <a:lnSpc>
                <a:spcPct val="150000"/>
              </a:lnSpc>
            </a:pPr>
            <a:r>
              <a:rPr lang="pt-PT" sz="2000" i="1" u="sng" dirty="0" smtClean="0"/>
              <a:t>Regras baseadas em Filtros</a:t>
            </a:r>
          </a:p>
          <a:p>
            <a:pPr lvl="0" algn="just">
              <a:lnSpc>
                <a:spcPct val="150000"/>
              </a:lnSpc>
              <a:buNone/>
            </a:pPr>
            <a:r>
              <a:rPr lang="pt-PT" sz="1800" dirty="0" smtClean="0"/>
              <a:t>		É possível testar estratégias de investimento baseadas em regras que exploram um determinado padrão de comportamento;</a:t>
            </a:r>
          </a:p>
          <a:p>
            <a:pPr lvl="0" algn="just">
              <a:lnSpc>
                <a:spcPct val="150000"/>
              </a:lnSpc>
              <a:buNone/>
            </a:pPr>
            <a:endParaRPr lang="pt-PT" sz="1800" b="1" u="sng" dirty="0" smtClean="0"/>
          </a:p>
          <a:p>
            <a:pPr algn="just">
              <a:lnSpc>
                <a:spcPct val="150000"/>
              </a:lnSpc>
              <a:buNone/>
            </a:pPr>
            <a:r>
              <a:rPr lang="pt-PT" sz="1800" dirty="0" smtClean="0"/>
              <a:t>		Uma forma de testar se este tipo de regras permite rentabilidades extraordinárias, consiste em simular o seu desempenho durante um determinado período e compará-lo com a rentabilidade obtida com uma estratégia de comprar e manter a carteira de activos durante o período em análise.</a:t>
            </a:r>
          </a:p>
          <a:p>
            <a:pPr algn="just">
              <a:lnSpc>
                <a:spcPct val="150000"/>
              </a:lnSpc>
            </a:pPr>
            <a:endParaRPr lang="pt-PT" sz="1800" dirty="0"/>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1000108"/>
            <a:ext cx="8229600" cy="1066800"/>
          </a:xfrm>
        </p:spPr>
        <p:txBody>
          <a:bodyPr>
            <a:normAutofit fontScale="90000"/>
          </a:bodyPr>
          <a:lstStyle/>
          <a:p>
            <a:r>
              <a:rPr lang="pt-PT" sz="4400" i="1" dirty="0" err="1" smtClean="0">
                <a:latin typeface="+mn-lt"/>
              </a:rPr>
              <a:t>Insider</a:t>
            </a:r>
            <a:r>
              <a:rPr lang="pt-PT" sz="4400" i="1" dirty="0" smtClean="0">
                <a:latin typeface="+mn-lt"/>
              </a:rPr>
              <a:t> trading</a:t>
            </a:r>
            <a:r>
              <a:rPr lang="pt-PT" sz="4400" dirty="0" smtClean="0">
                <a:latin typeface="+mn-lt"/>
              </a:rPr>
              <a:t> e a Eficiência nos Mercados Financeiros</a:t>
            </a:r>
            <a:r>
              <a:rPr lang="pt-PT" b="1" dirty="0" smtClean="0"/>
              <a:t/>
            </a:r>
            <a:br>
              <a:rPr lang="pt-PT" b="1" dirty="0" smtClean="0"/>
            </a:br>
            <a:endParaRPr lang="pt-PT" dirty="0"/>
          </a:p>
        </p:txBody>
      </p:sp>
      <p:sp>
        <p:nvSpPr>
          <p:cNvPr id="3" name="Marcador de Posição de Conteúdo 2"/>
          <p:cNvSpPr>
            <a:spLocks noGrp="1"/>
          </p:cNvSpPr>
          <p:nvPr>
            <p:ph idx="1"/>
          </p:nvPr>
        </p:nvSpPr>
        <p:spPr/>
        <p:txBody>
          <a:bodyPr>
            <a:normAutofit/>
          </a:bodyPr>
          <a:lstStyle/>
          <a:p>
            <a:pPr algn="just">
              <a:lnSpc>
                <a:spcPct val="150000"/>
              </a:lnSpc>
            </a:pPr>
            <a:r>
              <a:rPr lang="pt-PT" sz="1800" dirty="0" smtClean="0"/>
              <a:t>Para </a:t>
            </a:r>
            <a:r>
              <a:rPr lang="pt-PT" sz="1800" b="1" i="1" dirty="0" err="1" smtClean="0"/>
              <a:t>Kyle</a:t>
            </a:r>
            <a:r>
              <a:rPr lang="pt-PT" sz="1800" dirty="0" smtClean="0"/>
              <a:t> (1985) existem três tipos de agentes que transaccionam no mercado:</a:t>
            </a:r>
          </a:p>
          <a:p>
            <a:pPr algn="just">
              <a:lnSpc>
                <a:spcPct val="150000"/>
              </a:lnSpc>
            </a:pPr>
            <a:endParaRPr lang="pt-PT" sz="1800" dirty="0" smtClean="0"/>
          </a:p>
          <a:p>
            <a:pPr lvl="1" algn="just">
              <a:lnSpc>
                <a:spcPct val="150000"/>
              </a:lnSpc>
            </a:pPr>
            <a:r>
              <a:rPr lang="pt-PT" sz="1800" dirty="0" smtClean="0">
                <a:solidFill>
                  <a:schemeClr val="tx1"/>
                </a:solidFill>
              </a:rPr>
              <a:t>O </a:t>
            </a:r>
            <a:r>
              <a:rPr lang="pt-PT" sz="1800" b="1" i="1" dirty="0" smtClean="0">
                <a:solidFill>
                  <a:schemeClr val="tx1"/>
                </a:solidFill>
              </a:rPr>
              <a:t>insider</a:t>
            </a:r>
            <a:r>
              <a:rPr lang="pt-PT" sz="1800" b="1" dirty="0" smtClean="0">
                <a:solidFill>
                  <a:schemeClr val="tx1"/>
                </a:solidFill>
              </a:rPr>
              <a:t>,</a:t>
            </a:r>
            <a:r>
              <a:rPr lang="pt-PT" sz="1800" dirty="0" smtClean="0">
                <a:solidFill>
                  <a:schemeClr val="tx1"/>
                </a:solidFill>
              </a:rPr>
              <a:t> que é neutro ao risco;</a:t>
            </a:r>
          </a:p>
          <a:p>
            <a:pPr lvl="1" algn="just">
              <a:lnSpc>
                <a:spcPct val="150000"/>
              </a:lnSpc>
            </a:pPr>
            <a:r>
              <a:rPr lang="pt-PT" sz="1800" dirty="0" smtClean="0">
                <a:solidFill>
                  <a:schemeClr val="tx1"/>
                </a:solidFill>
              </a:rPr>
              <a:t>O </a:t>
            </a:r>
            <a:r>
              <a:rPr lang="pt-PT" sz="1800" b="1" i="1" dirty="0" smtClean="0">
                <a:solidFill>
                  <a:schemeClr val="tx1"/>
                </a:solidFill>
              </a:rPr>
              <a:t>noise traders</a:t>
            </a:r>
            <a:r>
              <a:rPr lang="pt-PT" sz="1800" dirty="0" smtClean="0">
                <a:solidFill>
                  <a:schemeClr val="tx1"/>
                </a:solidFill>
              </a:rPr>
              <a:t> (agentes irracionais), que transaccionam de forma aleatória no mercado;</a:t>
            </a:r>
          </a:p>
          <a:p>
            <a:pPr lvl="1" algn="just">
              <a:lnSpc>
                <a:spcPct val="150000"/>
              </a:lnSpc>
            </a:pPr>
            <a:r>
              <a:rPr lang="pt-PT" sz="1800" dirty="0" smtClean="0">
                <a:solidFill>
                  <a:schemeClr val="tx1"/>
                </a:solidFill>
              </a:rPr>
              <a:t>E o </a:t>
            </a:r>
            <a:r>
              <a:rPr lang="pt-PT" sz="1800" b="1" i="1" dirty="0" smtClean="0">
                <a:solidFill>
                  <a:schemeClr val="tx1"/>
                </a:solidFill>
              </a:rPr>
              <a:t>market-maker</a:t>
            </a:r>
            <a:r>
              <a:rPr lang="pt-PT" sz="1800" dirty="0" smtClean="0">
                <a:solidFill>
                  <a:schemeClr val="tx1"/>
                </a:solidFill>
              </a:rPr>
              <a:t>, agente que actua no mercado de uma forma competitiva e é neutro ao risco.</a:t>
            </a:r>
            <a:endParaRPr lang="pt-PT" sz="1800"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928670"/>
            <a:ext cx="8229600" cy="4325112"/>
          </a:xfrm>
        </p:spPr>
        <p:txBody>
          <a:bodyPr>
            <a:normAutofit/>
          </a:bodyPr>
          <a:lstStyle/>
          <a:p>
            <a:pPr algn="just">
              <a:lnSpc>
                <a:spcPct val="150000"/>
              </a:lnSpc>
            </a:pPr>
            <a:r>
              <a:rPr lang="pt-PT" sz="1800" dirty="0" smtClean="0"/>
              <a:t>O modelo de </a:t>
            </a:r>
            <a:r>
              <a:rPr lang="pt-PT" sz="1800" b="1" i="1" dirty="0" err="1" smtClean="0"/>
              <a:t>Kyle</a:t>
            </a:r>
            <a:r>
              <a:rPr lang="pt-PT" sz="1800" dirty="0" smtClean="0"/>
              <a:t> (1985) é dinâmico</a:t>
            </a:r>
          </a:p>
          <a:p>
            <a:pPr algn="just">
              <a:lnSpc>
                <a:spcPct val="150000"/>
              </a:lnSpc>
            </a:pPr>
            <a:endParaRPr lang="pt-PT" sz="1800" dirty="0" smtClean="0"/>
          </a:p>
          <a:p>
            <a:pPr lvl="1" algn="just">
              <a:lnSpc>
                <a:spcPct val="150000"/>
              </a:lnSpc>
            </a:pPr>
            <a:r>
              <a:rPr lang="pt-PT" sz="1800" dirty="0" smtClean="0">
                <a:solidFill>
                  <a:schemeClr val="tx1"/>
                </a:solidFill>
              </a:rPr>
              <a:t>Permite estudar o modo como o </a:t>
            </a:r>
            <a:r>
              <a:rPr lang="pt-PT" sz="1800" i="1" dirty="0" smtClean="0">
                <a:solidFill>
                  <a:schemeClr val="tx1"/>
                </a:solidFill>
              </a:rPr>
              <a:t>insider</a:t>
            </a:r>
            <a:r>
              <a:rPr lang="pt-PT" sz="1800" dirty="0" smtClean="0">
                <a:solidFill>
                  <a:schemeClr val="tx1"/>
                </a:solidFill>
              </a:rPr>
              <a:t> escolhe transaccionar no mercado por forma, a maximizar o valor da informação privada que possui;</a:t>
            </a:r>
          </a:p>
          <a:p>
            <a:pPr lvl="1" algn="just">
              <a:lnSpc>
                <a:spcPct val="150000"/>
              </a:lnSpc>
            </a:pPr>
            <a:endParaRPr lang="pt-PT" sz="1800" dirty="0" smtClean="0">
              <a:solidFill>
                <a:schemeClr val="tx1"/>
              </a:solidFill>
            </a:endParaRPr>
          </a:p>
          <a:p>
            <a:pPr lvl="1" algn="just">
              <a:lnSpc>
                <a:spcPct val="150000"/>
              </a:lnSpc>
            </a:pPr>
            <a:r>
              <a:rPr lang="pt-PT" sz="1800" dirty="0" smtClean="0">
                <a:solidFill>
                  <a:schemeClr val="tx1"/>
                </a:solidFill>
              </a:rPr>
              <a:t>O que permite deste modo, caracterizar como é que a informação privada se reflecte ao longo do tempo nos preços dos títulos, tendo em conta o comportamento estratégico do </a:t>
            </a:r>
            <a:r>
              <a:rPr lang="pt-PT" sz="1800" i="1" dirty="0" smtClean="0">
                <a:solidFill>
                  <a:schemeClr val="tx1"/>
                </a:solidFill>
              </a:rPr>
              <a:t>insider.</a:t>
            </a:r>
            <a:endParaRPr lang="pt-PT" sz="18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42910" y="357166"/>
            <a:ext cx="8229600" cy="1066800"/>
          </a:xfrm>
        </p:spPr>
        <p:txBody>
          <a:bodyPr>
            <a:normAutofit fontScale="90000"/>
          </a:bodyPr>
          <a:lstStyle/>
          <a:p>
            <a:r>
              <a:rPr lang="pt-PT" dirty="0" smtClean="0"/>
              <a:t>Eficiência dos Mercados Financeiros</a:t>
            </a:r>
            <a:endParaRPr lang="pt-PT" dirty="0"/>
          </a:p>
        </p:txBody>
      </p:sp>
      <p:sp>
        <p:nvSpPr>
          <p:cNvPr id="3" name="Marcador de Posição de Conteúdo 2"/>
          <p:cNvSpPr>
            <a:spLocks noGrp="1"/>
          </p:cNvSpPr>
          <p:nvPr>
            <p:ph idx="1"/>
          </p:nvPr>
        </p:nvSpPr>
        <p:spPr>
          <a:xfrm>
            <a:off x="428596" y="1285860"/>
            <a:ext cx="8229600" cy="5074362"/>
          </a:xfrm>
        </p:spPr>
        <p:txBody>
          <a:bodyPr>
            <a:noAutofit/>
          </a:bodyPr>
          <a:lstStyle/>
          <a:p>
            <a:pPr algn="just">
              <a:lnSpc>
                <a:spcPct val="150000"/>
              </a:lnSpc>
            </a:pPr>
            <a:r>
              <a:rPr lang="pt-PT" sz="1800" dirty="0" smtClean="0">
                <a:cs typeface="Arial" pitchFamily="34" charset="0"/>
              </a:rPr>
              <a:t>O Mercado diz-se eficiente se os preços dos produtos financeiros reflectirem toda a informação disponível;</a:t>
            </a:r>
          </a:p>
          <a:p>
            <a:pPr algn="just">
              <a:lnSpc>
                <a:spcPct val="150000"/>
              </a:lnSpc>
            </a:pPr>
            <a:endParaRPr lang="pt-PT" sz="1800" dirty="0" smtClean="0">
              <a:cs typeface="Arial" pitchFamily="34" charset="0"/>
            </a:endParaRPr>
          </a:p>
          <a:p>
            <a:pPr algn="just">
              <a:lnSpc>
                <a:spcPct val="150000"/>
              </a:lnSpc>
            </a:pPr>
            <a:r>
              <a:rPr lang="pt-PT" sz="1800" dirty="0" smtClean="0">
                <a:cs typeface="Arial" pitchFamily="34" charset="0"/>
              </a:rPr>
              <a:t>Quando é revelada uma informação importante e os preços responderem imediatamente à chegada dessa nova informação, diz-se que o </a:t>
            </a:r>
            <a:r>
              <a:rPr lang="pt-PT" sz="1800" i="1" dirty="0" smtClean="0">
                <a:cs typeface="Arial" pitchFamily="34" charset="0"/>
              </a:rPr>
              <a:t>Mercado é Eficiente</a:t>
            </a:r>
            <a:r>
              <a:rPr lang="pt-PT" sz="1800" dirty="0" smtClean="0">
                <a:cs typeface="Arial" pitchFamily="34" charset="0"/>
              </a:rPr>
              <a:t>;</a:t>
            </a:r>
            <a:endParaRPr lang="pt-PT" sz="1800" i="1" dirty="0" smtClean="0">
              <a:cs typeface="Arial" pitchFamily="34" charset="0"/>
            </a:endParaRPr>
          </a:p>
          <a:p>
            <a:pPr algn="just">
              <a:lnSpc>
                <a:spcPct val="150000"/>
              </a:lnSpc>
              <a:buNone/>
            </a:pPr>
            <a:endParaRPr lang="pt-PT" sz="1800" i="1" dirty="0" smtClean="0">
              <a:cs typeface="Arial" pitchFamily="34" charset="0"/>
            </a:endParaRPr>
          </a:p>
          <a:p>
            <a:pPr algn="just">
              <a:lnSpc>
                <a:spcPct val="150000"/>
              </a:lnSpc>
            </a:pPr>
            <a:r>
              <a:rPr lang="pt-PT" sz="1800" dirty="0" smtClean="0">
                <a:cs typeface="Arial" pitchFamily="34" charset="0"/>
              </a:rPr>
              <a:t>Se pelo contrário, o mercado assimilar a informação de forma gradual, levando algum tempo a analisar e a reagir a essa informação, então o </a:t>
            </a:r>
            <a:r>
              <a:rPr lang="pt-PT" sz="1800" i="1" dirty="0" smtClean="0">
                <a:cs typeface="Arial" pitchFamily="34" charset="0"/>
              </a:rPr>
              <a:t>Mercado é Ineficiente</a:t>
            </a:r>
            <a:r>
              <a:rPr lang="pt-PT" sz="1800" dirty="0" smtClean="0">
                <a:cs typeface="Arial" pitchFamily="34" charset="0"/>
              </a:rPr>
              <a:t>;</a:t>
            </a:r>
          </a:p>
          <a:p>
            <a:pPr algn="just">
              <a:lnSpc>
                <a:spcPct val="150000"/>
              </a:lnSpc>
              <a:buNone/>
            </a:pPr>
            <a:endParaRPr lang="pt-PT" sz="1800" dirty="0" smtClean="0">
              <a:cs typeface="Arial" pitchFamily="34" charset="0"/>
            </a:endParaRPr>
          </a:p>
          <a:p>
            <a:pPr algn="just">
              <a:lnSpc>
                <a:spcPct val="150000"/>
              </a:lnSpc>
            </a:pPr>
            <a:r>
              <a:rPr lang="pt-PT" sz="1800" dirty="0" smtClean="0">
                <a:cs typeface="Arial" pitchFamily="34" charset="0"/>
              </a:rPr>
              <a:t>É de notar, que se o mercado for ineficiente, um investidor pode obter lucros extraordinários.</a:t>
            </a:r>
          </a:p>
          <a:p>
            <a:pPr algn="just">
              <a:lnSpc>
                <a:spcPct val="150000"/>
              </a:lnSpc>
            </a:pPr>
            <a:endParaRPr lang="pt-PT" sz="1800" dirty="0" smtClean="0">
              <a:cs typeface="Arial" pitchFamily="34" charset="0"/>
            </a:endParaRPr>
          </a:p>
          <a:p>
            <a:pPr algn="just">
              <a:lnSpc>
                <a:spcPct val="150000"/>
              </a:lnSpc>
            </a:pPr>
            <a:endParaRPr lang="pt-PT" sz="1800" dirty="0">
              <a:cs typeface="Arial"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928670"/>
            <a:ext cx="8229600" cy="1066800"/>
          </a:xfrm>
        </p:spPr>
        <p:txBody>
          <a:bodyPr>
            <a:noAutofit/>
          </a:bodyPr>
          <a:lstStyle/>
          <a:p>
            <a:r>
              <a:rPr lang="pt-PT" dirty="0" smtClean="0"/>
              <a:t>A Questão da supervisão e regulamentação do </a:t>
            </a:r>
            <a:r>
              <a:rPr lang="pt-PT" i="1" dirty="0" err="1" smtClean="0"/>
              <a:t>Insider</a:t>
            </a:r>
            <a:r>
              <a:rPr lang="pt-PT" i="1" dirty="0" smtClean="0"/>
              <a:t> </a:t>
            </a:r>
            <a:r>
              <a:rPr lang="pt-PT" i="1" dirty="0" err="1" smtClean="0"/>
              <a:t>Trading</a:t>
            </a:r>
            <a:r>
              <a:rPr lang="pt-PT" dirty="0" smtClean="0"/>
              <a:t/>
            </a:r>
            <a:br>
              <a:rPr lang="pt-PT" dirty="0" smtClean="0"/>
            </a:br>
            <a:endParaRPr lang="pt-PT" dirty="0"/>
          </a:p>
        </p:txBody>
      </p:sp>
      <p:sp>
        <p:nvSpPr>
          <p:cNvPr id="3" name="Marcador de Posição de Conteúdo 2"/>
          <p:cNvSpPr>
            <a:spLocks noGrp="1"/>
          </p:cNvSpPr>
          <p:nvPr>
            <p:ph idx="1"/>
          </p:nvPr>
        </p:nvSpPr>
        <p:spPr>
          <a:xfrm>
            <a:off x="457200" y="2071678"/>
            <a:ext cx="8229600" cy="4502858"/>
          </a:xfrm>
        </p:spPr>
        <p:txBody>
          <a:bodyPr>
            <a:normAutofit lnSpcReduction="10000"/>
          </a:bodyPr>
          <a:lstStyle/>
          <a:p>
            <a:pPr algn="just">
              <a:lnSpc>
                <a:spcPct val="150000"/>
              </a:lnSpc>
            </a:pPr>
            <a:r>
              <a:rPr lang="pt-PT" sz="1800" dirty="0" smtClean="0"/>
              <a:t>Esta questão resulta do conflito de interesses que frequentemente ocorre entre o principal e agente, isto é, entre accionistas e gestores de topo;</a:t>
            </a:r>
          </a:p>
          <a:p>
            <a:pPr algn="just">
              <a:lnSpc>
                <a:spcPct val="150000"/>
              </a:lnSpc>
              <a:buNone/>
            </a:pPr>
            <a:endParaRPr lang="pt-PT" sz="1800" dirty="0" smtClean="0"/>
          </a:p>
          <a:p>
            <a:pPr algn="just">
              <a:lnSpc>
                <a:spcPct val="150000"/>
              </a:lnSpc>
            </a:pPr>
            <a:r>
              <a:rPr lang="pt-PT" sz="1800" dirty="0" smtClean="0"/>
              <a:t>A ideia que serve de base para as Comissões Reguladoras é que o </a:t>
            </a:r>
            <a:r>
              <a:rPr lang="pt-PT" sz="1800" i="1" dirty="0" smtClean="0"/>
              <a:t>insider trading </a:t>
            </a:r>
            <a:r>
              <a:rPr lang="pt-PT" sz="1800" dirty="0" smtClean="0"/>
              <a:t>produz efeitos nocivos nos mercados e portanto deve ser regulamentado;</a:t>
            </a:r>
          </a:p>
          <a:p>
            <a:pPr algn="just">
              <a:lnSpc>
                <a:spcPct val="150000"/>
              </a:lnSpc>
              <a:buNone/>
            </a:pPr>
            <a:endParaRPr lang="pt-PT" sz="1800" dirty="0" smtClean="0"/>
          </a:p>
          <a:p>
            <a:pPr algn="just">
              <a:lnSpc>
                <a:spcPct val="150000"/>
              </a:lnSpc>
            </a:pPr>
            <a:r>
              <a:rPr lang="pt-PT" sz="1800" b="1" i="1" dirty="0" err="1" smtClean="0"/>
              <a:t>Glosten</a:t>
            </a:r>
            <a:r>
              <a:rPr lang="pt-PT" sz="1800" dirty="0" smtClean="0"/>
              <a:t> (1989) identifica um dos problemas da existência de </a:t>
            </a:r>
            <a:r>
              <a:rPr lang="pt-PT" sz="1800" i="1" dirty="0" smtClean="0"/>
              <a:t>insider trading</a:t>
            </a:r>
            <a:r>
              <a:rPr lang="pt-PT" sz="1800" dirty="0" smtClean="0"/>
              <a:t>, o da diminuição de liquidez dos mercados. Segundo o autor, transaccionar com base em informação privada cria ineficiências pelo facto dos agentes quererem uma menor partilha de risco.</a:t>
            </a:r>
            <a:endParaRPr lang="pt-PT" sz="1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8" presetClass="entr" presetSubtype="0" ac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ppt_w*2.5"/>
                                          </p:val>
                                        </p:tav>
                                        <p:tav tm="100000">
                                          <p:val>
                                            <p:strVal val="#ppt_w"/>
                                          </p:val>
                                        </p:tav>
                                      </p:tavLst>
                                    </p:anim>
                                    <p:anim calcmode="lin" valueType="num">
                                      <p:cBhvr>
                                        <p:cTn id="8" dur="500" fill="hold"/>
                                        <p:tgtEl>
                                          <p:spTgt spid="2"/>
                                        </p:tgtEl>
                                        <p:attrNameLst>
                                          <p:attrName>ppt_h</p:attrName>
                                        </p:attrNameLst>
                                      </p:cBhvr>
                                      <p:tavLst>
                                        <p:tav tm="0">
                                          <p:val>
                                            <p:strVal val="#ppt_h*0.01"/>
                                          </p:val>
                                        </p:tav>
                                        <p:tav tm="100000">
                                          <p:val>
                                            <p:strVal val="#ppt_h"/>
                                          </p:val>
                                        </p:tav>
                                      </p:tavLst>
                                    </p:anim>
                                    <p:anim calcmode="lin" valueType="num">
                                      <p:cBhvr>
                                        <p:cTn id="9" dur="500" fill="hold"/>
                                        <p:tgtEl>
                                          <p:spTgt spid="2"/>
                                        </p:tgtEl>
                                        <p:attrNameLst>
                                          <p:attrName>ppt_x</p:attrName>
                                        </p:attrNameLst>
                                      </p:cBhvr>
                                      <p:tavLst>
                                        <p:tav tm="0">
                                          <p:val>
                                            <p:strVal val="#ppt_x"/>
                                          </p:val>
                                        </p:tav>
                                        <p:tav tm="100000">
                                          <p:val>
                                            <p:strVal val="#ppt_x"/>
                                          </p:val>
                                        </p:tav>
                                      </p:tavLst>
                                    </p:anim>
                                    <p:anim calcmode="lin" valueType="num">
                                      <p:cBhvr>
                                        <p:cTn id="10" dur="500" fill="hold"/>
                                        <p:tgtEl>
                                          <p:spTgt spid="2"/>
                                        </p:tgtEl>
                                        <p:attrNameLst>
                                          <p:attrName>ppt_y</p:attrName>
                                        </p:attrNameLst>
                                      </p:cBhvr>
                                      <p:tavLst>
                                        <p:tav tm="0">
                                          <p:val>
                                            <p:strVal val="#ppt_h+1"/>
                                          </p:val>
                                        </p:tav>
                                        <p:tav tm="100000">
                                          <p:val>
                                            <p:strVal val="#ppt_y"/>
                                          </p:val>
                                        </p:tav>
                                      </p:tavLst>
                                    </p:anim>
                                    <p:animEffect transition="in" filter="fade">
                                      <p:cBhvr>
                                        <p:cTn id="1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14282" y="428604"/>
            <a:ext cx="8643998" cy="6429396"/>
          </a:xfrm>
        </p:spPr>
        <p:txBody>
          <a:bodyPr>
            <a:noAutofit/>
          </a:bodyPr>
          <a:lstStyle/>
          <a:p>
            <a:pPr algn="just">
              <a:lnSpc>
                <a:spcPct val="160000"/>
              </a:lnSpc>
            </a:pPr>
            <a:r>
              <a:rPr lang="pt-PT" sz="1800" dirty="0" smtClean="0"/>
              <a:t>Outro argumento a favor da regulamentação de </a:t>
            </a:r>
            <a:r>
              <a:rPr lang="pt-PT" sz="1800" i="1" dirty="0" smtClean="0"/>
              <a:t>insider trading </a:t>
            </a:r>
            <a:r>
              <a:rPr lang="pt-PT" sz="1800" dirty="0" smtClean="0"/>
              <a:t>é o de que existem interesses por parte dos gestores que se sobrepõem ao correcto funcionamento do processo de formação de preços;</a:t>
            </a:r>
          </a:p>
          <a:p>
            <a:pPr algn="just">
              <a:lnSpc>
                <a:spcPct val="160000"/>
              </a:lnSpc>
            </a:pPr>
            <a:r>
              <a:rPr lang="pt-PT" sz="1800" dirty="0" smtClean="0"/>
              <a:t>Um exemplo, é os recentes escândalos financeiros que ocorreram nos EUA, devido ao falseamento de contas de grandes empresas;</a:t>
            </a:r>
          </a:p>
          <a:p>
            <a:pPr algn="just">
              <a:lnSpc>
                <a:spcPct val="160000"/>
              </a:lnSpc>
            </a:pPr>
            <a:endParaRPr lang="pt-PT" sz="1800" dirty="0" smtClean="0"/>
          </a:p>
          <a:p>
            <a:pPr algn="just">
              <a:lnSpc>
                <a:spcPct val="160000"/>
              </a:lnSpc>
            </a:pPr>
            <a:r>
              <a:rPr lang="pt-PT" sz="1800" dirty="0" smtClean="0"/>
              <a:t>Comportamentos deste tipo por parte de gestores levam a que exista uma perda de confiança nos mercados. A perda de confiança e a injustiça nos mercados é outro dos argumentos apontados para a regulamentação do </a:t>
            </a:r>
            <a:r>
              <a:rPr lang="pt-PT" sz="1800" i="1" dirty="0" smtClean="0"/>
              <a:t>insider trading.</a:t>
            </a:r>
          </a:p>
          <a:p>
            <a:pPr algn="just">
              <a:lnSpc>
                <a:spcPct val="160000"/>
              </a:lnSpc>
            </a:pPr>
            <a:endParaRPr lang="pt-PT" sz="1800" i="1" dirty="0" smtClean="0"/>
          </a:p>
          <a:p>
            <a:pPr algn="just">
              <a:lnSpc>
                <a:spcPct val="160000"/>
              </a:lnSpc>
            </a:pPr>
            <a:r>
              <a:rPr lang="pt-PT" sz="1800" b="1" i="1" dirty="0" smtClean="0"/>
              <a:t>Roosevelt</a:t>
            </a:r>
            <a:r>
              <a:rPr lang="pt-PT" sz="1800" b="1" dirty="0" smtClean="0"/>
              <a:t>, </a:t>
            </a:r>
            <a:r>
              <a:rPr lang="pt-PT" sz="1800" dirty="0" smtClean="0"/>
              <a:t>em 1933, demonstra esta preocupação e justifica a criação de uma lei de regulamentação de transacções de títulos com a frase “</a:t>
            </a:r>
            <a:r>
              <a:rPr lang="pt-PT" sz="1800" i="1" dirty="0" smtClean="0"/>
              <a:t>devemos incentivar a transacção honesta de títulos e assegurar, desde logo, o retorno da confiança pública</a:t>
            </a:r>
            <a:r>
              <a:rPr lang="pt-PT" sz="1800" dirty="0" smtClean="0"/>
              <a:t>”.</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571480"/>
            <a:ext cx="8229600" cy="6003056"/>
          </a:xfrm>
        </p:spPr>
        <p:txBody>
          <a:bodyPr>
            <a:normAutofit fontScale="92500" lnSpcReduction="10000"/>
          </a:bodyPr>
          <a:lstStyle/>
          <a:p>
            <a:pPr algn="just">
              <a:lnSpc>
                <a:spcPct val="150000"/>
              </a:lnSpc>
            </a:pPr>
            <a:r>
              <a:rPr lang="pt-PT" sz="1800" dirty="0" smtClean="0"/>
              <a:t>Contrariamente a esta posição crítica sobre o comportamento de </a:t>
            </a:r>
            <a:r>
              <a:rPr lang="pt-PT" sz="1800" i="1" dirty="0" smtClean="0"/>
              <a:t>insider trading </a:t>
            </a:r>
            <a:r>
              <a:rPr lang="pt-PT" sz="1800" dirty="0" smtClean="0"/>
              <a:t>os economistas têm reconhecido que o </a:t>
            </a:r>
            <a:r>
              <a:rPr lang="pt-PT" sz="1800" i="1" dirty="0" smtClean="0"/>
              <a:t>insider trading </a:t>
            </a:r>
            <a:r>
              <a:rPr lang="pt-PT" sz="1800" dirty="0" smtClean="0"/>
              <a:t>poderá aumentar a eficiência nos mercados financeiros.</a:t>
            </a:r>
          </a:p>
          <a:p>
            <a:pPr algn="just">
              <a:lnSpc>
                <a:spcPct val="150000"/>
              </a:lnSpc>
              <a:buNone/>
            </a:pPr>
            <a:endParaRPr lang="pt-PT" sz="1800" dirty="0" smtClean="0"/>
          </a:p>
          <a:p>
            <a:pPr algn="just">
              <a:lnSpc>
                <a:spcPct val="150000"/>
              </a:lnSpc>
            </a:pPr>
            <a:r>
              <a:rPr lang="pt-PT" sz="1800" b="1" i="1" dirty="0" err="1" smtClean="0"/>
              <a:t>Manne</a:t>
            </a:r>
            <a:r>
              <a:rPr lang="pt-PT" sz="1800" b="1" dirty="0" smtClean="0"/>
              <a:t> </a:t>
            </a:r>
            <a:r>
              <a:rPr lang="pt-PT" sz="1800" dirty="0" smtClean="0"/>
              <a:t>(1966) obtém no seu estudo resultados sociais positivos pelo facto de permitir a existência de transacções com base em informação privilegiada nos mercados financeiros. </a:t>
            </a:r>
          </a:p>
          <a:p>
            <a:pPr algn="just">
              <a:lnSpc>
                <a:spcPct val="150000"/>
              </a:lnSpc>
              <a:buNone/>
            </a:pPr>
            <a:endParaRPr lang="pt-PT" sz="1800" dirty="0" smtClean="0"/>
          </a:p>
          <a:p>
            <a:pPr algn="just">
              <a:lnSpc>
                <a:spcPct val="150000"/>
              </a:lnSpc>
            </a:pPr>
            <a:r>
              <a:rPr lang="pt-PT" sz="1800" dirty="0" smtClean="0"/>
              <a:t>Segundo o autor, mais informação no mercado, independentemente da concentração dessa informação, leva a que os mercados sejam mais eficientes. Em termos sociais existe uma melhoria na distribuição de recursos quando os mercados são mais eficientes.</a:t>
            </a:r>
          </a:p>
          <a:p>
            <a:pPr algn="just">
              <a:lnSpc>
                <a:spcPct val="150000"/>
              </a:lnSpc>
              <a:buNone/>
            </a:pPr>
            <a:endParaRPr lang="pt-PT" sz="1800" dirty="0" smtClean="0"/>
          </a:p>
          <a:p>
            <a:pPr algn="just">
              <a:lnSpc>
                <a:spcPct val="150000"/>
              </a:lnSpc>
            </a:pPr>
            <a:r>
              <a:rPr lang="pt-PT" sz="1800" dirty="0" smtClean="0"/>
              <a:t>Os ganhos obtidos pelos </a:t>
            </a:r>
            <a:r>
              <a:rPr lang="pt-PT" sz="1800" i="1" dirty="0" err="1" smtClean="0"/>
              <a:t>insiders</a:t>
            </a:r>
            <a:r>
              <a:rPr lang="pt-PT" sz="1800" i="1" dirty="0" smtClean="0"/>
              <a:t> </a:t>
            </a:r>
            <a:r>
              <a:rPr lang="pt-PT" sz="1800" dirty="0" smtClean="0"/>
              <a:t>eram vistos na óptica empresarial como uma compensação pela inovação criada.</a:t>
            </a:r>
            <a:endParaRPr lang="pt-PT" sz="1800" dirty="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2844" y="500042"/>
            <a:ext cx="8858312" cy="6357958"/>
          </a:xfrm>
        </p:spPr>
        <p:txBody>
          <a:bodyPr>
            <a:noAutofit/>
          </a:bodyPr>
          <a:lstStyle/>
          <a:p>
            <a:pPr algn="just">
              <a:lnSpc>
                <a:spcPct val="150000"/>
              </a:lnSpc>
            </a:pPr>
            <a:r>
              <a:rPr lang="pt-PT" sz="1800" b="1" i="1" dirty="0" err="1" smtClean="0"/>
              <a:t>Carlton</a:t>
            </a:r>
            <a:r>
              <a:rPr lang="pt-PT" sz="1800" b="1" dirty="0" smtClean="0"/>
              <a:t> e </a:t>
            </a:r>
            <a:r>
              <a:rPr lang="pt-PT" sz="1800" b="1" i="1" dirty="0" err="1" smtClean="0"/>
              <a:t>Fischel</a:t>
            </a:r>
            <a:r>
              <a:rPr lang="pt-PT" sz="1800" b="1" dirty="0" smtClean="0"/>
              <a:t> </a:t>
            </a:r>
            <a:r>
              <a:rPr lang="pt-PT" sz="1800" dirty="0" smtClean="0"/>
              <a:t>(1983) partilham também desta opinião, segundo eles os accionistas de uma empresa, mais do que qualquer esquema de regulamentação, tendem a restringir o possível comportamento de </a:t>
            </a:r>
            <a:r>
              <a:rPr lang="pt-PT" sz="1800" i="1" dirty="0" smtClean="0"/>
              <a:t>insider trading</a:t>
            </a:r>
            <a:r>
              <a:rPr lang="pt-PT" sz="1800" b="1" i="1" dirty="0" smtClean="0"/>
              <a:t> </a:t>
            </a:r>
            <a:r>
              <a:rPr lang="pt-PT" sz="1800" dirty="0" smtClean="0"/>
              <a:t>dos seus trabalhadores. Fazem-no para proveito próprio.</a:t>
            </a:r>
          </a:p>
          <a:p>
            <a:pPr algn="just">
              <a:lnSpc>
                <a:spcPct val="150000"/>
              </a:lnSpc>
              <a:buNone/>
            </a:pPr>
            <a:endParaRPr lang="pt-PT" sz="1800" dirty="0" smtClean="0"/>
          </a:p>
          <a:p>
            <a:pPr algn="just">
              <a:lnSpc>
                <a:spcPct val="150000"/>
              </a:lnSpc>
            </a:pPr>
            <a:r>
              <a:rPr lang="pt-PT" sz="1800" b="1" i="1" dirty="0" err="1" smtClean="0"/>
              <a:t>Fishman</a:t>
            </a:r>
            <a:r>
              <a:rPr lang="pt-PT" sz="1800" b="1" i="1" dirty="0" smtClean="0"/>
              <a:t> e </a:t>
            </a:r>
            <a:r>
              <a:rPr lang="pt-PT" sz="1800" b="1" i="1" dirty="0" err="1" smtClean="0"/>
              <a:t>Hagerty</a:t>
            </a:r>
            <a:r>
              <a:rPr lang="pt-PT" sz="1800" b="1" dirty="0" smtClean="0"/>
              <a:t> </a:t>
            </a:r>
            <a:r>
              <a:rPr lang="pt-PT" sz="1800" dirty="0" smtClean="0"/>
              <a:t>(1992) demonstram exactamente o contrário, a regulamentação é desejável porque a existência de </a:t>
            </a:r>
            <a:r>
              <a:rPr lang="pt-PT" sz="1800" i="1" dirty="0" smtClean="0"/>
              <a:t>insider trading </a:t>
            </a:r>
            <a:r>
              <a:rPr lang="pt-PT" sz="1800" dirty="0" smtClean="0"/>
              <a:t>produz dois efeitos negativos sobre a eficiência dos preços dos títulos. </a:t>
            </a:r>
          </a:p>
          <a:p>
            <a:pPr algn="just">
              <a:lnSpc>
                <a:spcPct val="150000"/>
              </a:lnSpc>
            </a:pPr>
            <a:endParaRPr lang="pt-PT" sz="1800" dirty="0" smtClean="0"/>
          </a:p>
          <a:p>
            <a:pPr algn="just">
              <a:lnSpc>
                <a:spcPct val="150000"/>
              </a:lnSpc>
            </a:pPr>
            <a:r>
              <a:rPr lang="pt-PT" sz="1800" dirty="0" smtClean="0"/>
              <a:t>Em primeiro lugar, com </a:t>
            </a:r>
            <a:r>
              <a:rPr lang="pt-PT" sz="1800" i="1" dirty="0" smtClean="0"/>
              <a:t>insider trading </a:t>
            </a:r>
            <a:r>
              <a:rPr lang="pt-PT" sz="1800" dirty="0" smtClean="0"/>
              <a:t>a entrada de mais agentes é dificultada porque a presença de um agente superiormente informado reduz a propensão a adquirir informação e a transaccionar. </a:t>
            </a:r>
          </a:p>
          <a:p>
            <a:pPr algn="just">
              <a:lnSpc>
                <a:spcPct val="150000"/>
              </a:lnSpc>
            </a:pPr>
            <a:r>
              <a:rPr lang="pt-PT" sz="1800" dirty="0" smtClean="0"/>
              <a:t>Em segundo lugar, existe uma concentração de informação o que reduz a concorrência de mercado e contribui para as transacções serem monopolizadas pelo agente informado.</a:t>
            </a:r>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785794"/>
            <a:ext cx="8229600" cy="5788742"/>
          </a:xfrm>
        </p:spPr>
        <p:txBody>
          <a:bodyPr>
            <a:normAutofit/>
          </a:bodyPr>
          <a:lstStyle/>
          <a:p>
            <a:pPr>
              <a:lnSpc>
                <a:spcPct val="150000"/>
              </a:lnSpc>
            </a:pPr>
            <a:r>
              <a:rPr lang="pt-PT" sz="2000" dirty="0" smtClean="0"/>
              <a:t>Em suma…</a:t>
            </a:r>
            <a:endParaRPr lang="pt-PT" sz="1800" dirty="0" smtClean="0"/>
          </a:p>
          <a:p>
            <a:pPr lvl="1" algn="just">
              <a:lnSpc>
                <a:spcPct val="150000"/>
              </a:lnSpc>
            </a:pPr>
            <a:r>
              <a:rPr lang="pt-PT" sz="1800" dirty="0" smtClean="0">
                <a:solidFill>
                  <a:schemeClr val="tx1"/>
                </a:solidFill>
              </a:rPr>
              <a:t>O comportamento do </a:t>
            </a:r>
            <a:r>
              <a:rPr lang="pt-PT" sz="1800" i="1" dirty="0" smtClean="0">
                <a:solidFill>
                  <a:schemeClr val="tx1"/>
                </a:solidFill>
              </a:rPr>
              <a:t>insider trading</a:t>
            </a:r>
            <a:r>
              <a:rPr lang="pt-PT" sz="1800" b="1" i="1" dirty="0" smtClean="0">
                <a:solidFill>
                  <a:schemeClr val="tx1"/>
                </a:solidFill>
              </a:rPr>
              <a:t> </a:t>
            </a:r>
            <a:r>
              <a:rPr lang="pt-PT" sz="1800" i="1" dirty="0" smtClean="0">
                <a:solidFill>
                  <a:schemeClr val="tx1"/>
                </a:solidFill>
              </a:rPr>
              <a:t>apresenta: </a:t>
            </a:r>
          </a:p>
          <a:p>
            <a:pPr algn="just">
              <a:lnSpc>
                <a:spcPct val="150000"/>
              </a:lnSpc>
              <a:buNone/>
            </a:pPr>
            <a:endParaRPr lang="pt-PT" sz="2000" b="1" i="1" dirty="0" smtClean="0">
              <a:solidFill>
                <a:schemeClr val="tx1"/>
              </a:solidFill>
            </a:endParaRPr>
          </a:p>
          <a:p>
            <a:pPr algn="just">
              <a:lnSpc>
                <a:spcPct val="150000"/>
              </a:lnSpc>
              <a:buNone/>
            </a:pPr>
            <a:r>
              <a:rPr lang="pt-PT" sz="2000" b="1" i="1" dirty="0" smtClean="0">
                <a:solidFill>
                  <a:schemeClr val="tx1"/>
                </a:solidFill>
              </a:rPr>
              <a:t>Desvantagens</a:t>
            </a:r>
            <a:endParaRPr lang="pt-PT" sz="2000" dirty="0" smtClean="0">
              <a:solidFill>
                <a:schemeClr val="tx1"/>
              </a:solidFill>
            </a:endParaRPr>
          </a:p>
          <a:p>
            <a:pPr algn="just">
              <a:lnSpc>
                <a:spcPct val="150000"/>
              </a:lnSpc>
            </a:pPr>
            <a:r>
              <a:rPr lang="pt-PT" sz="2000" dirty="0" smtClean="0">
                <a:solidFill>
                  <a:schemeClr val="tx1"/>
                </a:solidFill>
              </a:rPr>
              <a:t> Os mercados não são Eficientes na Forma Forte, se </a:t>
            </a:r>
            <a:r>
              <a:rPr lang="pt-PT" sz="1800" dirty="0" smtClean="0">
                <a:solidFill>
                  <a:schemeClr val="tx1"/>
                </a:solidFill>
              </a:rPr>
              <a:t>os preços revelarem menos informação e </a:t>
            </a:r>
            <a:r>
              <a:rPr lang="pt-PT" sz="1800" dirty="0" smtClean="0"/>
              <a:t>forem</a:t>
            </a:r>
            <a:r>
              <a:rPr lang="pt-PT" sz="1800" dirty="0" smtClean="0">
                <a:solidFill>
                  <a:schemeClr val="tx1"/>
                </a:solidFill>
              </a:rPr>
              <a:t> menos eficientes;</a:t>
            </a:r>
            <a:endParaRPr lang="pt-PT" sz="2000" dirty="0" smtClean="0">
              <a:solidFill>
                <a:schemeClr val="tx1"/>
              </a:solidFill>
            </a:endParaRPr>
          </a:p>
          <a:p>
            <a:pPr algn="just">
              <a:lnSpc>
                <a:spcPct val="150000"/>
              </a:lnSpc>
              <a:buNone/>
            </a:pPr>
            <a:endParaRPr lang="pt-PT" sz="2000" dirty="0" smtClean="0"/>
          </a:p>
          <a:p>
            <a:pPr algn="just">
              <a:lnSpc>
                <a:spcPct val="150000"/>
              </a:lnSpc>
              <a:buNone/>
            </a:pPr>
            <a:r>
              <a:rPr lang="pt-PT" sz="1800" b="1" i="1" dirty="0" smtClean="0"/>
              <a:t>Vantagem</a:t>
            </a:r>
          </a:p>
          <a:p>
            <a:pPr algn="just">
              <a:lnSpc>
                <a:spcPct val="150000"/>
              </a:lnSpc>
            </a:pPr>
            <a:r>
              <a:rPr lang="pt-PT" sz="1800" dirty="0" smtClean="0"/>
              <a:t>Quando os mercados financeiros não têm dimensão suficiente da existência de informação privada, com mais qualidade, aumenta a eficiência do mercado.</a:t>
            </a:r>
          </a:p>
          <a:p>
            <a:pPr algn="just">
              <a:lnSpc>
                <a:spcPct val="150000"/>
              </a:lnSpc>
              <a:buNone/>
            </a:pPr>
            <a:endParaRPr lang="pt-PT" sz="1800" dirty="0" smtClean="0">
              <a:solidFill>
                <a:schemeClr val="tx1"/>
              </a:solidFill>
            </a:endParaRPr>
          </a:p>
          <a:p>
            <a:pPr lvl="1" algn="just">
              <a:lnSpc>
                <a:spcPct val="150000"/>
              </a:lnSpc>
            </a:pPr>
            <a:endParaRPr lang="pt-PT" sz="1800" dirty="0">
              <a:solidFill>
                <a:schemeClr val="tx1"/>
              </a:solidFill>
            </a:endParaRPr>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142852"/>
            <a:ext cx="8229600" cy="1066800"/>
          </a:xfrm>
        </p:spPr>
        <p:txBody>
          <a:bodyPr/>
          <a:lstStyle/>
          <a:p>
            <a:r>
              <a:rPr lang="pt-PT" dirty="0" smtClean="0"/>
              <a:t>Conclusão</a:t>
            </a:r>
            <a:endParaRPr lang="pt-PT" dirty="0"/>
          </a:p>
        </p:txBody>
      </p:sp>
      <p:sp>
        <p:nvSpPr>
          <p:cNvPr id="3" name="Marcador de Posição de Conteúdo 2"/>
          <p:cNvSpPr>
            <a:spLocks noGrp="1"/>
          </p:cNvSpPr>
          <p:nvPr>
            <p:ph idx="1"/>
          </p:nvPr>
        </p:nvSpPr>
        <p:spPr>
          <a:xfrm>
            <a:off x="457200" y="1142984"/>
            <a:ext cx="8229600" cy="5715016"/>
          </a:xfrm>
        </p:spPr>
        <p:txBody>
          <a:bodyPr>
            <a:normAutofit fontScale="92500" lnSpcReduction="20000"/>
          </a:bodyPr>
          <a:lstStyle/>
          <a:p>
            <a:pPr algn="just">
              <a:lnSpc>
                <a:spcPct val="120000"/>
              </a:lnSpc>
            </a:pPr>
            <a:r>
              <a:rPr lang="pt-PT" sz="1800" dirty="0" smtClean="0"/>
              <a:t>Um Mercado é Eficiente, se os preços dos produtos financeiros reflectirem toda a informação disponível e responderem imediatamente à chegada dessa nova informação;</a:t>
            </a:r>
          </a:p>
          <a:p>
            <a:pPr algn="just">
              <a:lnSpc>
                <a:spcPct val="120000"/>
              </a:lnSpc>
            </a:pPr>
            <a:endParaRPr lang="pt-PT" sz="1800" dirty="0" smtClean="0"/>
          </a:p>
          <a:p>
            <a:pPr algn="just">
              <a:lnSpc>
                <a:spcPct val="120000"/>
              </a:lnSpc>
            </a:pPr>
            <a:r>
              <a:rPr lang="pt-PT" sz="1800" dirty="0" smtClean="0"/>
              <a:t>Um Mercado é Ineficiente, se assimilar de forma gradual a informação disponível, levando mais tempo a analisar e a reagir a essa informação;</a:t>
            </a:r>
          </a:p>
          <a:p>
            <a:pPr algn="just">
              <a:lnSpc>
                <a:spcPct val="120000"/>
              </a:lnSpc>
            </a:pPr>
            <a:endParaRPr lang="pt-PT" sz="1800" dirty="0" smtClean="0"/>
          </a:p>
          <a:p>
            <a:pPr lvl="0" algn="just">
              <a:lnSpc>
                <a:spcPct val="120000"/>
              </a:lnSpc>
            </a:pPr>
            <a:r>
              <a:rPr lang="pt-PT" sz="1800" dirty="0" smtClean="0"/>
              <a:t>Segundo Fama (1970) existem três formas de eficiência de informação, cuja distinção é feita de acordo com o tipo de informação que os preços dos títulos reflectem:</a:t>
            </a:r>
          </a:p>
          <a:p>
            <a:pPr lvl="0" algn="just">
              <a:lnSpc>
                <a:spcPct val="120000"/>
              </a:lnSpc>
            </a:pPr>
            <a:endParaRPr lang="pt-PT" sz="1800" dirty="0" smtClean="0"/>
          </a:p>
          <a:p>
            <a:pPr lvl="1" algn="just">
              <a:lnSpc>
                <a:spcPct val="120000"/>
              </a:lnSpc>
            </a:pPr>
            <a:r>
              <a:rPr lang="pt-PT" sz="1800" b="1" dirty="0" smtClean="0">
                <a:solidFill>
                  <a:schemeClr val="tx1"/>
                </a:solidFill>
              </a:rPr>
              <a:t>Forma Forte</a:t>
            </a:r>
            <a:r>
              <a:rPr lang="pt-PT" sz="1800" dirty="0" smtClean="0">
                <a:solidFill>
                  <a:schemeClr val="tx1"/>
                </a:solidFill>
              </a:rPr>
              <a:t> (</a:t>
            </a:r>
            <a:r>
              <a:rPr lang="pt-PT" sz="1800" dirty="0" err="1" smtClean="0">
                <a:solidFill>
                  <a:schemeClr val="tx1"/>
                </a:solidFill>
              </a:rPr>
              <a:t>Strong</a:t>
            </a:r>
            <a:r>
              <a:rPr lang="pt-PT" sz="1800" dirty="0" smtClean="0">
                <a:solidFill>
                  <a:schemeClr val="tx1"/>
                </a:solidFill>
              </a:rPr>
              <a:t> </a:t>
            </a:r>
            <a:r>
              <a:rPr lang="pt-PT" sz="1800" dirty="0" err="1" smtClean="0">
                <a:solidFill>
                  <a:schemeClr val="tx1"/>
                </a:solidFill>
              </a:rPr>
              <a:t>Efficient</a:t>
            </a:r>
            <a:r>
              <a:rPr lang="pt-PT" sz="1800" dirty="0" smtClean="0">
                <a:solidFill>
                  <a:schemeClr val="tx1"/>
                </a:solidFill>
              </a:rPr>
              <a:t> </a:t>
            </a:r>
            <a:r>
              <a:rPr lang="pt-PT" sz="1800" dirty="0" err="1" smtClean="0">
                <a:solidFill>
                  <a:schemeClr val="tx1"/>
                </a:solidFill>
              </a:rPr>
              <a:t>Market</a:t>
            </a:r>
            <a:r>
              <a:rPr lang="pt-PT" sz="1800" dirty="0" smtClean="0">
                <a:solidFill>
                  <a:schemeClr val="tx1"/>
                </a:solidFill>
              </a:rPr>
              <a:t> </a:t>
            </a:r>
            <a:r>
              <a:rPr lang="pt-PT" sz="1800" dirty="0" err="1" smtClean="0">
                <a:solidFill>
                  <a:schemeClr val="tx1"/>
                </a:solidFill>
              </a:rPr>
              <a:t>Hypothesis</a:t>
            </a:r>
            <a:r>
              <a:rPr lang="pt-PT" sz="1800" dirty="0" smtClean="0">
                <a:solidFill>
                  <a:schemeClr val="tx1"/>
                </a:solidFill>
              </a:rPr>
              <a:t>)</a:t>
            </a:r>
          </a:p>
          <a:p>
            <a:pPr lvl="1" algn="just">
              <a:lnSpc>
                <a:spcPct val="120000"/>
              </a:lnSpc>
              <a:buNone/>
            </a:pPr>
            <a:r>
              <a:rPr lang="pt-PT" sz="1800" dirty="0" smtClean="0">
                <a:solidFill>
                  <a:schemeClr val="tx1"/>
                </a:solidFill>
              </a:rPr>
              <a:t>	Reflectem toda a informação pública e privada existente no mercado;</a:t>
            </a:r>
          </a:p>
          <a:p>
            <a:pPr lvl="1" algn="just">
              <a:lnSpc>
                <a:spcPct val="120000"/>
              </a:lnSpc>
            </a:pPr>
            <a:endParaRPr lang="pt-PT" sz="1800" dirty="0" smtClean="0">
              <a:solidFill>
                <a:schemeClr val="tx1"/>
              </a:solidFill>
            </a:endParaRPr>
          </a:p>
          <a:p>
            <a:pPr lvl="1" algn="just">
              <a:lnSpc>
                <a:spcPct val="120000"/>
              </a:lnSpc>
            </a:pPr>
            <a:r>
              <a:rPr lang="pt-PT" sz="1800" b="1" dirty="0" smtClean="0">
                <a:solidFill>
                  <a:schemeClr val="tx1"/>
                </a:solidFill>
              </a:rPr>
              <a:t>Forma Semi-forte </a:t>
            </a:r>
            <a:r>
              <a:rPr lang="pt-PT" sz="1800" dirty="0" smtClean="0">
                <a:solidFill>
                  <a:schemeClr val="tx1"/>
                </a:solidFill>
              </a:rPr>
              <a:t>(</a:t>
            </a:r>
            <a:r>
              <a:rPr lang="pt-PT" sz="1800" dirty="0" err="1" smtClean="0">
                <a:solidFill>
                  <a:schemeClr val="tx1"/>
                </a:solidFill>
              </a:rPr>
              <a:t>Semistrong</a:t>
            </a:r>
            <a:r>
              <a:rPr lang="pt-PT" sz="1800" dirty="0" smtClean="0">
                <a:solidFill>
                  <a:schemeClr val="tx1"/>
                </a:solidFill>
              </a:rPr>
              <a:t> </a:t>
            </a:r>
            <a:r>
              <a:rPr lang="pt-PT" sz="1800" dirty="0" err="1" smtClean="0">
                <a:solidFill>
                  <a:schemeClr val="tx1"/>
                </a:solidFill>
              </a:rPr>
              <a:t>Efficient</a:t>
            </a:r>
            <a:r>
              <a:rPr lang="pt-PT" sz="1800" dirty="0" smtClean="0">
                <a:solidFill>
                  <a:schemeClr val="tx1"/>
                </a:solidFill>
              </a:rPr>
              <a:t> </a:t>
            </a:r>
            <a:r>
              <a:rPr lang="pt-PT" sz="1800" dirty="0" err="1" smtClean="0">
                <a:solidFill>
                  <a:schemeClr val="tx1"/>
                </a:solidFill>
              </a:rPr>
              <a:t>Market</a:t>
            </a:r>
            <a:r>
              <a:rPr lang="pt-PT" sz="1800" dirty="0" smtClean="0">
                <a:solidFill>
                  <a:schemeClr val="tx1"/>
                </a:solidFill>
              </a:rPr>
              <a:t> </a:t>
            </a:r>
            <a:r>
              <a:rPr lang="pt-PT" sz="1800" dirty="0" err="1" smtClean="0">
                <a:solidFill>
                  <a:schemeClr val="tx1"/>
                </a:solidFill>
              </a:rPr>
              <a:t>Hypothesis</a:t>
            </a:r>
            <a:r>
              <a:rPr lang="pt-PT" sz="1800" dirty="0" smtClean="0">
                <a:solidFill>
                  <a:schemeClr val="tx1"/>
                </a:solidFill>
              </a:rPr>
              <a:t>)</a:t>
            </a:r>
          </a:p>
          <a:p>
            <a:pPr lvl="1" algn="just">
              <a:lnSpc>
                <a:spcPct val="120000"/>
              </a:lnSpc>
              <a:buNone/>
            </a:pPr>
            <a:r>
              <a:rPr lang="pt-PT" sz="1800" dirty="0" smtClean="0">
                <a:solidFill>
                  <a:schemeClr val="tx1"/>
                </a:solidFill>
              </a:rPr>
              <a:t>	Reflectem apenas informação pública;</a:t>
            </a:r>
          </a:p>
          <a:p>
            <a:pPr lvl="1" algn="just">
              <a:lnSpc>
                <a:spcPct val="120000"/>
              </a:lnSpc>
            </a:pPr>
            <a:endParaRPr lang="pt-PT" sz="1800" dirty="0" smtClean="0">
              <a:solidFill>
                <a:schemeClr val="tx1"/>
              </a:solidFill>
            </a:endParaRPr>
          </a:p>
          <a:p>
            <a:pPr lvl="1" algn="just">
              <a:lnSpc>
                <a:spcPct val="120000"/>
              </a:lnSpc>
            </a:pPr>
            <a:r>
              <a:rPr lang="pt-PT" sz="1800" b="1" dirty="0" smtClean="0">
                <a:solidFill>
                  <a:schemeClr val="tx1"/>
                </a:solidFill>
              </a:rPr>
              <a:t>Forma Fraca </a:t>
            </a:r>
            <a:r>
              <a:rPr lang="pt-PT" sz="1800" dirty="0" smtClean="0">
                <a:solidFill>
                  <a:schemeClr val="tx1"/>
                </a:solidFill>
              </a:rPr>
              <a:t>(</a:t>
            </a:r>
            <a:r>
              <a:rPr lang="pt-PT" sz="1800" dirty="0" err="1" smtClean="0">
                <a:solidFill>
                  <a:schemeClr val="tx1"/>
                </a:solidFill>
              </a:rPr>
              <a:t>Weak</a:t>
            </a:r>
            <a:r>
              <a:rPr lang="pt-PT" sz="1800" dirty="0" smtClean="0">
                <a:solidFill>
                  <a:schemeClr val="tx1"/>
                </a:solidFill>
              </a:rPr>
              <a:t> </a:t>
            </a:r>
            <a:r>
              <a:rPr lang="pt-PT" sz="1800" dirty="0" err="1" smtClean="0">
                <a:solidFill>
                  <a:schemeClr val="tx1"/>
                </a:solidFill>
              </a:rPr>
              <a:t>Efficient</a:t>
            </a:r>
            <a:r>
              <a:rPr lang="pt-PT" sz="1800" dirty="0" smtClean="0">
                <a:solidFill>
                  <a:schemeClr val="tx1"/>
                </a:solidFill>
              </a:rPr>
              <a:t> </a:t>
            </a:r>
            <a:r>
              <a:rPr lang="pt-PT" sz="1800" dirty="0" err="1" smtClean="0">
                <a:solidFill>
                  <a:schemeClr val="tx1"/>
                </a:solidFill>
              </a:rPr>
              <a:t>Market</a:t>
            </a:r>
            <a:r>
              <a:rPr lang="pt-PT" sz="1800" dirty="0" smtClean="0">
                <a:solidFill>
                  <a:schemeClr val="tx1"/>
                </a:solidFill>
              </a:rPr>
              <a:t> </a:t>
            </a:r>
            <a:r>
              <a:rPr lang="pt-PT" sz="1800" dirty="0" err="1" smtClean="0">
                <a:solidFill>
                  <a:schemeClr val="tx1"/>
                </a:solidFill>
              </a:rPr>
              <a:t>Hypothesis</a:t>
            </a:r>
            <a:r>
              <a:rPr lang="pt-PT" sz="1800" dirty="0" smtClean="0">
                <a:solidFill>
                  <a:schemeClr val="tx1"/>
                </a:solidFill>
              </a:rPr>
              <a:t>)</a:t>
            </a:r>
          </a:p>
          <a:p>
            <a:pPr lvl="1" algn="just">
              <a:lnSpc>
                <a:spcPct val="120000"/>
              </a:lnSpc>
              <a:buNone/>
            </a:pPr>
            <a:r>
              <a:rPr lang="pt-PT" sz="1800" dirty="0" smtClean="0">
                <a:solidFill>
                  <a:schemeClr val="tx1"/>
                </a:solidFill>
              </a:rPr>
              <a:t>	Reflectem apenas a informação histórica;</a:t>
            </a:r>
            <a:endParaRPr lang="pt-PT" sz="1800"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642918"/>
            <a:ext cx="8229600" cy="6215082"/>
          </a:xfrm>
        </p:spPr>
        <p:txBody>
          <a:bodyPr>
            <a:normAutofit fontScale="92500" lnSpcReduction="20000"/>
          </a:bodyPr>
          <a:lstStyle/>
          <a:p>
            <a:pPr algn="just">
              <a:lnSpc>
                <a:spcPct val="160000"/>
              </a:lnSpc>
            </a:pPr>
            <a:r>
              <a:rPr lang="pt-PT" sz="1800" dirty="0" smtClean="0"/>
              <a:t>Um mercado é eficiente relativamente a um determinado conjunto de informação, se for impossível obter lucros anormais;</a:t>
            </a:r>
          </a:p>
          <a:p>
            <a:pPr algn="just">
              <a:lnSpc>
                <a:spcPct val="160000"/>
              </a:lnSpc>
            </a:pPr>
            <a:endParaRPr lang="pt-PT" sz="1800" dirty="0" smtClean="0"/>
          </a:p>
          <a:p>
            <a:pPr lvl="0" algn="just">
              <a:lnSpc>
                <a:spcPct val="160000"/>
              </a:lnSpc>
            </a:pPr>
            <a:r>
              <a:rPr lang="pt-PT" sz="1800" dirty="0" smtClean="0"/>
              <a:t>Num Mercado Perfeitamente Eficiente, a Redistribuição de resultados por todos os accionistas, é mais equilibrada, porque não existe quaisquer custos de obtenção e processamento de informação. No entanto na realidade, não existe um mercado perfeitamente eficiente, porque na prática qualquer obtenção, processamento e transacção de informação implica custos;</a:t>
            </a:r>
          </a:p>
          <a:p>
            <a:pPr algn="just">
              <a:lnSpc>
                <a:spcPct val="160000"/>
              </a:lnSpc>
              <a:buNone/>
            </a:pPr>
            <a:endParaRPr lang="pt-PT" sz="1800" dirty="0" smtClean="0"/>
          </a:p>
          <a:p>
            <a:pPr algn="just">
              <a:lnSpc>
                <a:spcPct val="160000"/>
              </a:lnSpc>
            </a:pPr>
            <a:r>
              <a:rPr lang="pt-PT" sz="1800" dirty="0" smtClean="0"/>
              <a:t>Na tentativa de colmatar a presença destes custos (ineficiências), os mercados agem de forma a se autocorrigirem, aproximando-se deste modo do conceito de eficiência de mercado;</a:t>
            </a:r>
          </a:p>
          <a:p>
            <a:pPr algn="just">
              <a:lnSpc>
                <a:spcPct val="160000"/>
              </a:lnSpc>
            </a:pPr>
            <a:endParaRPr lang="pt-PT" sz="1800" dirty="0" smtClean="0"/>
          </a:p>
          <a:p>
            <a:pPr algn="just">
              <a:lnSpc>
                <a:spcPct val="160000"/>
              </a:lnSpc>
            </a:pPr>
            <a:r>
              <a:rPr lang="pt-PT" sz="1800" dirty="0" smtClean="0"/>
              <a:t>Por isso, conclui-se que não existem mercados perfeitamente eficientes e daí que o principal objectivo não passa por atingir a perfeição, mas sim medir o grau de eficiência do mercado.</a:t>
            </a:r>
            <a:endParaRPr lang="pt-PT" sz="1800" dirty="0"/>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57200" y="785794"/>
            <a:ext cx="8229600" cy="5788742"/>
          </a:xfrm>
        </p:spPr>
        <p:txBody>
          <a:bodyPr>
            <a:normAutofit/>
          </a:bodyPr>
          <a:lstStyle/>
          <a:p>
            <a:pPr lvl="0" algn="just">
              <a:lnSpc>
                <a:spcPct val="150000"/>
              </a:lnSpc>
            </a:pPr>
            <a:r>
              <a:rPr lang="pt-PT" sz="1800" dirty="0" smtClean="0"/>
              <a:t>Existem contudo algumas metodologias para avaliar esse mesmo grau, dependendo do tipo de estratégia de investimento adoptada pelos agentes;</a:t>
            </a:r>
          </a:p>
          <a:p>
            <a:pPr lvl="0" algn="just">
              <a:lnSpc>
                <a:spcPct val="150000"/>
              </a:lnSpc>
            </a:pPr>
            <a:endParaRPr lang="pt-PT" sz="1800" dirty="0" smtClean="0"/>
          </a:p>
          <a:p>
            <a:pPr algn="just">
              <a:lnSpc>
                <a:spcPct val="150000"/>
              </a:lnSpc>
            </a:pPr>
            <a:r>
              <a:rPr lang="pt-PT" sz="1800" dirty="0" smtClean="0"/>
              <a:t>Quando analisado o comportamento estratégico dos agentes que possuem informação privilegiada, é possível constatar que existem agentes que obtêm lucros extraordinários de uma forma constante, face a outros menos bem informados;</a:t>
            </a:r>
          </a:p>
          <a:p>
            <a:pPr algn="just">
              <a:lnSpc>
                <a:spcPct val="150000"/>
              </a:lnSpc>
              <a:buNone/>
            </a:pPr>
            <a:endParaRPr lang="pt-PT" sz="1800" dirty="0" smtClean="0"/>
          </a:p>
          <a:p>
            <a:pPr lvl="0" algn="just">
              <a:lnSpc>
                <a:spcPct val="150000"/>
              </a:lnSpc>
            </a:pPr>
            <a:r>
              <a:rPr lang="pt-PT" sz="1800" dirty="0" smtClean="0"/>
              <a:t>Alguns estudos revelaram que a actuação do </a:t>
            </a:r>
            <a:r>
              <a:rPr lang="pt-PT" sz="1800" i="1" dirty="0" smtClean="0"/>
              <a:t>insider trading</a:t>
            </a:r>
            <a:r>
              <a:rPr lang="pt-PT" sz="1800" dirty="0" smtClean="0"/>
              <a:t> deve ser regulamentada, devido a estes produzirem efeitos nefastos nos mercados;</a:t>
            </a:r>
          </a:p>
          <a:p>
            <a:pPr lvl="0" algn="just">
              <a:lnSpc>
                <a:spcPct val="150000"/>
              </a:lnSpc>
            </a:pPr>
            <a:endParaRPr lang="pt-PT" sz="1800" dirty="0" smtClean="0"/>
          </a:p>
          <a:p>
            <a:pPr algn="just">
              <a:lnSpc>
                <a:spcPct val="150000"/>
              </a:lnSpc>
            </a:pPr>
            <a:r>
              <a:rPr lang="pt-PT" sz="1800" dirty="0" smtClean="0"/>
              <a:t>Por outro lado, os economistas têm reconhecido que o </a:t>
            </a:r>
            <a:r>
              <a:rPr lang="pt-PT" sz="1800" i="1" dirty="0" smtClean="0"/>
              <a:t>insider trading</a:t>
            </a:r>
            <a:r>
              <a:rPr lang="pt-PT" sz="1800" dirty="0" smtClean="0"/>
              <a:t> poderá aumentar a eficiência nos mercados financeiros.</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0" y="2643182"/>
            <a:ext cx="9144000" cy="1066800"/>
          </a:xfrm>
        </p:spPr>
        <p:txBody>
          <a:bodyPr>
            <a:noAutofit/>
          </a:bodyPr>
          <a:lstStyle/>
          <a:p>
            <a:pPr algn="ctr"/>
            <a:r>
              <a:rPr lang="pt-PT" sz="6600" dirty="0" smtClean="0"/>
              <a:t>- FIM -</a:t>
            </a:r>
            <a:endParaRPr lang="pt-PT" sz="6600" dirty="0"/>
          </a:p>
        </p:txBody>
      </p:sp>
      <p:sp>
        <p:nvSpPr>
          <p:cNvPr id="5" name="Marcador de Posição de Conteúdo 2"/>
          <p:cNvSpPr>
            <a:spLocks noGrp="1"/>
          </p:cNvSpPr>
          <p:nvPr>
            <p:ph idx="1"/>
          </p:nvPr>
        </p:nvSpPr>
        <p:spPr>
          <a:xfrm>
            <a:off x="4714876" y="5357826"/>
            <a:ext cx="4186238" cy="1288148"/>
          </a:xfrm>
        </p:spPr>
        <p:txBody>
          <a:bodyPr>
            <a:normAutofit/>
          </a:bodyPr>
          <a:lstStyle/>
          <a:p>
            <a:pPr algn="r">
              <a:buNone/>
            </a:pPr>
            <a:r>
              <a:rPr lang="pt-PT" sz="2000" dirty="0" smtClean="0"/>
              <a:t>Cândida Machado nº 14667</a:t>
            </a:r>
          </a:p>
          <a:p>
            <a:pPr algn="r">
              <a:buNone/>
            </a:pPr>
            <a:r>
              <a:rPr lang="pt-PT" sz="2000" dirty="0" smtClean="0">
                <a:solidFill>
                  <a:schemeClr val="tx1"/>
                </a:solidFill>
              </a:rPr>
              <a:t>Eduarda Braga nº 12034</a:t>
            </a:r>
          </a:p>
          <a:p>
            <a:pPr algn="r">
              <a:buNone/>
            </a:pPr>
            <a:r>
              <a:rPr lang="pt-PT" sz="2000" dirty="0" smtClean="0"/>
              <a:t>Susana Sousa </a:t>
            </a:r>
            <a:r>
              <a:rPr lang="pt-PT" sz="2000" dirty="0" smtClean="0">
                <a:solidFill>
                  <a:schemeClr val="tx1"/>
                </a:solidFill>
              </a:rPr>
              <a:t> nº 17797</a:t>
            </a:r>
            <a:endParaRPr lang="pt-PT" sz="1800"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grpId="0" nodeType="with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set>
                                      <p:cBhvr>
                                        <p:cTn id="7" dur="455" fill="hold">
                                          <p:stCondLst>
                                            <p:cond delay="0"/>
                                          </p:stCondLst>
                                        </p:cTn>
                                        <p:tgtEl>
                                          <p:spTgt spid="4"/>
                                        </p:tgtEl>
                                        <p:attrNameLst>
                                          <p:attrName>style.rotation</p:attrName>
                                        </p:attrNameLst>
                                      </p:cBhvr>
                                      <p:to>
                                        <p:strVal val="-45.0"/>
                                      </p:to>
                                    </p:set>
                                    <p:anim calcmode="lin" valueType="num">
                                      <p:cBhvr>
                                        <p:cTn id="8" dur="455" fill="hold">
                                          <p:stCondLst>
                                            <p:cond delay="455"/>
                                          </p:stCondLst>
                                        </p:cTn>
                                        <p:tgtEl>
                                          <p:spTgt spid="4"/>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4"/>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4"/>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357166"/>
            <a:ext cx="8229600" cy="1066800"/>
          </a:xfrm>
        </p:spPr>
        <p:txBody>
          <a:bodyPr>
            <a:normAutofit fontScale="90000"/>
          </a:bodyPr>
          <a:lstStyle/>
          <a:p>
            <a:r>
              <a:rPr lang="pt-PT" dirty="0" smtClean="0"/>
              <a:t>Conceitos de Eficiência de Mercados</a:t>
            </a:r>
            <a:endParaRPr lang="pt-PT" dirty="0"/>
          </a:p>
        </p:txBody>
      </p:sp>
      <p:sp>
        <p:nvSpPr>
          <p:cNvPr id="3" name="Marcador de Posição de Conteúdo 2"/>
          <p:cNvSpPr>
            <a:spLocks noGrp="1"/>
          </p:cNvSpPr>
          <p:nvPr>
            <p:ph idx="1"/>
          </p:nvPr>
        </p:nvSpPr>
        <p:spPr>
          <a:xfrm>
            <a:off x="428596" y="1428736"/>
            <a:ext cx="8229600" cy="4643470"/>
          </a:xfrm>
        </p:spPr>
        <p:txBody>
          <a:bodyPr>
            <a:noAutofit/>
          </a:bodyPr>
          <a:lstStyle/>
          <a:p>
            <a:pPr algn="just">
              <a:lnSpc>
                <a:spcPct val="150000"/>
              </a:lnSpc>
            </a:pPr>
            <a:r>
              <a:rPr lang="pt-PT" sz="2000" dirty="0" smtClean="0">
                <a:cs typeface="Arial" pitchFamily="34" charset="0"/>
              </a:rPr>
              <a:t>Duas formas de eficiência presentes na economia que afectam os Mercados Financeiros:</a:t>
            </a:r>
          </a:p>
          <a:p>
            <a:pPr algn="just">
              <a:lnSpc>
                <a:spcPct val="150000"/>
              </a:lnSpc>
            </a:pPr>
            <a:endParaRPr lang="pt-PT" sz="1800" dirty="0" smtClean="0">
              <a:cs typeface="Arial" pitchFamily="34" charset="0"/>
            </a:endParaRPr>
          </a:p>
          <a:p>
            <a:pPr lvl="1" algn="just">
              <a:lnSpc>
                <a:spcPct val="150000"/>
              </a:lnSpc>
            </a:pPr>
            <a:r>
              <a:rPr lang="pt-PT" sz="1800" b="1" i="1" dirty="0" smtClean="0">
                <a:solidFill>
                  <a:schemeClr val="tx1"/>
                </a:solidFill>
                <a:cs typeface="Arial" pitchFamily="34" charset="0"/>
              </a:rPr>
              <a:t>Eficiência Redistribuidora</a:t>
            </a:r>
          </a:p>
          <a:p>
            <a:pPr lvl="1" algn="just">
              <a:lnSpc>
                <a:spcPct val="150000"/>
              </a:lnSpc>
              <a:buNone/>
            </a:pPr>
            <a:r>
              <a:rPr lang="pt-PT" sz="1800" b="1" i="1" dirty="0" smtClean="0">
                <a:solidFill>
                  <a:schemeClr val="tx1"/>
                </a:solidFill>
                <a:cs typeface="Arial" pitchFamily="34" charset="0"/>
              </a:rPr>
              <a:t>		</a:t>
            </a:r>
            <a:r>
              <a:rPr lang="pt-PT" sz="1800" dirty="0" smtClean="0">
                <a:solidFill>
                  <a:schemeClr val="tx1"/>
                </a:solidFill>
                <a:cs typeface="Arial" pitchFamily="34" charset="0"/>
              </a:rPr>
              <a:t>Preocupa-se com a distribuição óptima dos recursos entre os agentes de uma economia;</a:t>
            </a:r>
          </a:p>
          <a:p>
            <a:pPr lvl="1" algn="just">
              <a:lnSpc>
                <a:spcPct val="150000"/>
              </a:lnSpc>
              <a:buNone/>
            </a:pPr>
            <a:endParaRPr lang="pt-PT" sz="1800" dirty="0" smtClean="0">
              <a:solidFill>
                <a:schemeClr val="tx1"/>
              </a:solidFill>
              <a:cs typeface="Arial" pitchFamily="34" charset="0"/>
            </a:endParaRPr>
          </a:p>
          <a:p>
            <a:pPr lvl="1" algn="just">
              <a:lnSpc>
                <a:spcPct val="150000"/>
              </a:lnSpc>
            </a:pPr>
            <a:r>
              <a:rPr lang="pt-PT" sz="1800" b="1" i="1" dirty="0" smtClean="0">
                <a:solidFill>
                  <a:schemeClr val="tx1"/>
                </a:solidFill>
                <a:cs typeface="Arial" pitchFamily="34" charset="0"/>
              </a:rPr>
              <a:t>Eficiência de Informação</a:t>
            </a:r>
          </a:p>
          <a:p>
            <a:pPr lvl="1" algn="just">
              <a:lnSpc>
                <a:spcPct val="150000"/>
              </a:lnSpc>
              <a:buNone/>
            </a:pPr>
            <a:r>
              <a:rPr lang="pt-PT" sz="1800" dirty="0" smtClean="0">
                <a:solidFill>
                  <a:schemeClr val="tx1"/>
                </a:solidFill>
                <a:cs typeface="Arial" pitchFamily="34" charset="0"/>
              </a:rPr>
              <a:t>		Relaciona a quantidade de informação que está contida e é revelada no processo de informação de preços. Está directamente relacionada com o facto, dos preços reflectirem correctamente ou não, a informação relevante disponível no mercado.</a:t>
            </a:r>
          </a:p>
          <a:p>
            <a:pPr algn="just">
              <a:lnSpc>
                <a:spcPct val="150000"/>
              </a:lnSpc>
            </a:pPr>
            <a:endParaRPr lang="pt-PT" sz="1800" dirty="0" smtClean="0">
              <a:cs typeface="Arial" pitchFamily="34" charset="0"/>
            </a:endParaRPr>
          </a:p>
          <a:p>
            <a:pPr algn="just">
              <a:lnSpc>
                <a:spcPct val="150000"/>
              </a:lnSpc>
            </a:pPr>
            <a:endParaRPr lang="pt-PT" sz="1800" dirty="0" smtClean="0">
              <a:cs typeface="Arial" pitchFamily="34" charset="0"/>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214282" y="428604"/>
            <a:ext cx="8786874" cy="6429396"/>
          </a:xfrm>
        </p:spPr>
        <p:txBody>
          <a:bodyPr>
            <a:noAutofit/>
          </a:bodyPr>
          <a:lstStyle/>
          <a:p>
            <a:pPr algn="just">
              <a:lnSpc>
                <a:spcPct val="150000"/>
              </a:lnSpc>
            </a:pPr>
            <a:r>
              <a:rPr lang="pt-PT" sz="1800" dirty="0" smtClean="0">
                <a:cs typeface="Arial" pitchFamily="34" charset="0"/>
              </a:rPr>
              <a:t>A </a:t>
            </a:r>
            <a:r>
              <a:rPr lang="pt-PT" sz="1800" u="sng" dirty="0" smtClean="0">
                <a:cs typeface="Arial" pitchFamily="34" charset="0"/>
              </a:rPr>
              <a:t>Eficiência Redistribuidora</a:t>
            </a:r>
            <a:r>
              <a:rPr lang="pt-PT" sz="1800" dirty="0" smtClean="0">
                <a:cs typeface="Arial" pitchFamily="34" charset="0"/>
              </a:rPr>
              <a:t> encontra-se ligada ao conceito de óptimo de </a:t>
            </a:r>
            <a:r>
              <a:rPr lang="pt-PT" sz="1800" b="1" i="1" dirty="0" err="1" smtClean="0">
                <a:cs typeface="Arial" pitchFamily="34" charset="0"/>
              </a:rPr>
              <a:t>Pareto</a:t>
            </a:r>
            <a:r>
              <a:rPr lang="pt-PT" sz="1800" dirty="0" smtClean="0">
                <a:cs typeface="Arial" pitchFamily="34" charset="0"/>
              </a:rPr>
              <a:t>;  </a:t>
            </a:r>
            <a:r>
              <a:rPr lang="pt-PT" sz="1800" b="1" i="1" dirty="0" err="1" smtClean="0">
                <a:cs typeface="Arial" pitchFamily="34" charset="0"/>
              </a:rPr>
              <a:t>Holmström</a:t>
            </a:r>
            <a:r>
              <a:rPr lang="pt-PT" sz="1800" dirty="0" smtClean="0">
                <a:cs typeface="Arial" pitchFamily="34" charset="0"/>
              </a:rPr>
              <a:t> e </a:t>
            </a:r>
            <a:r>
              <a:rPr lang="pt-PT" sz="1800" b="1" i="1" dirty="0" err="1" smtClean="0">
                <a:cs typeface="Arial" pitchFamily="34" charset="0"/>
              </a:rPr>
              <a:t>Myerson</a:t>
            </a:r>
            <a:r>
              <a:rPr lang="pt-PT" sz="1800" dirty="0" smtClean="0">
                <a:cs typeface="Arial" pitchFamily="34" charset="0"/>
              </a:rPr>
              <a:t> detectaram num contexto de informação incompleta três tipos de Eficiência a </a:t>
            </a:r>
            <a:r>
              <a:rPr lang="pt-PT" sz="1800" b="1" i="1" dirty="0" err="1" smtClean="0">
                <a:cs typeface="Arial" pitchFamily="34" charset="0"/>
              </a:rPr>
              <a:t>Pareto</a:t>
            </a:r>
            <a:r>
              <a:rPr lang="pt-PT" sz="1800" dirty="0" smtClean="0">
                <a:cs typeface="Arial" pitchFamily="34" charset="0"/>
              </a:rPr>
              <a:t> de acordo com a sua duração:</a:t>
            </a:r>
          </a:p>
          <a:p>
            <a:pPr algn="just">
              <a:lnSpc>
                <a:spcPct val="150000"/>
              </a:lnSpc>
            </a:pPr>
            <a:endParaRPr lang="pt-PT" sz="1800" dirty="0" smtClean="0">
              <a:cs typeface="Arial" pitchFamily="34" charset="0"/>
            </a:endParaRPr>
          </a:p>
          <a:p>
            <a:pPr lvl="1" algn="just">
              <a:lnSpc>
                <a:spcPct val="150000"/>
              </a:lnSpc>
            </a:pPr>
            <a:r>
              <a:rPr lang="pt-PT" sz="1800" b="1" dirty="0" smtClean="0">
                <a:solidFill>
                  <a:schemeClr val="tx1"/>
                </a:solidFill>
                <a:cs typeface="Arial" pitchFamily="34" charset="0"/>
              </a:rPr>
              <a:t>Eficiência </a:t>
            </a:r>
            <a:r>
              <a:rPr lang="pt-PT" sz="1800" b="1" i="1" dirty="0" smtClean="0">
                <a:solidFill>
                  <a:schemeClr val="tx1"/>
                </a:solidFill>
                <a:cs typeface="Arial" pitchFamily="34" charset="0"/>
              </a:rPr>
              <a:t>Ex-Ante</a:t>
            </a:r>
            <a:endParaRPr lang="pt-PT" sz="1800" dirty="0" smtClean="0">
              <a:solidFill>
                <a:schemeClr val="tx1"/>
              </a:solidFill>
              <a:cs typeface="Arial" pitchFamily="34" charset="0"/>
            </a:endParaRPr>
          </a:p>
          <a:p>
            <a:pPr lvl="1" algn="just">
              <a:lnSpc>
                <a:spcPct val="150000"/>
              </a:lnSpc>
              <a:buNone/>
            </a:pPr>
            <a:r>
              <a:rPr lang="pt-PT" sz="1800" dirty="0" smtClean="0">
                <a:solidFill>
                  <a:schemeClr val="tx1"/>
                </a:solidFill>
                <a:cs typeface="Arial" pitchFamily="34" charset="0"/>
              </a:rPr>
              <a:t> 		No caso da utilidade esperada não ser condicional a qualquer informação privada</a:t>
            </a:r>
          </a:p>
          <a:p>
            <a:pPr lvl="1" algn="just">
              <a:lnSpc>
                <a:spcPct val="150000"/>
              </a:lnSpc>
            </a:pPr>
            <a:endParaRPr lang="pt-PT" sz="1800" dirty="0" smtClean="0">
              <a:solidFill>
                <a:schemeClr val="tx1"/>
              </a:solidFill>
              <a:cs typeface="Arial" pitchFamily="34" charset="0"/>
            </a:endParaRPr>
          </a:p>
          <a:p>
            <a:pPr lvl="1" algn="just">
              <a:lnSpc>
                <a:spcPct val="150000"/>
              </a:lnSpc>
            </a:pPr>
            <a:r>
              <a:rPr lang="pt-PT" sz="1800" b="1" dirty="0" smtClean="0">
                <a:solidFill>
                  <a:schemeClr val="tx1"/>
                </a:solidFill>
                <a:cs typeface="Arial" pitchFamily="34" charset="0"/>
              </a:rPr>
              <a:t>Eficiência </a:t>
            </a:r>
            <a:r>
              <a:rPr lang="pt-PT" sz="1800" b="1" i="1" dirty="0" smtClean="0">
                <a:solidFill>
                  <a:schemeClr val="tx1"/>
                </a:solidFill>
                <a:cs typeface="Arial" pitchFamily="34" charset="0"/>
              </a:rPr>
              <a:t>Temporária</a:t>
            </a:r>
            <a:endParaRPr lang="pt-PT" sz="1800" dirty="0" smtClean="0">
              <a:solidFill>
                <a:schemeClr val="tx1"/>
              </a:solidFill>
              <a:cs typeface="Arial" pitchFamily="34" charset="0"/>
            </a:endParaRPr>
          </a:p>
          <a:p>
            <a:pPr lvl="1" algn="just">
              <a:lnSpc>
                <a:spcPct val="150000"/>
              </a:lnSpc>
              <a:buNone/>
            </a:pPr>
            <a:r>
              <a:rPr lang="pt-PT" sz="1800" dirty="0" smtClean="0">
                <a:solidFill>
                  <a:schemeClr val="tx1"/>
                </a:solidFill>
                <a:cs typeface="Arial" pitchFamily="34" charset="0"/>
              </a:rPr>
              <a:t>		Quando a utilidade esperada é condicional à informação privada que detêm.</a:t>
            </a:r>
          </a:p>
          <a:p>
            <a:pPr lvl="1" algn="just">
              <a:lnSpc>
                <a:spcPct val="150000"/>
              </a:lnSpc>
            </a:pPr>
            <a:endParaRPr lang="pt-PT" sz="1800" dirty="0" smtClean="0">
              <a:solidFill>
                <a:schemeClr val="tx1"/>
              </a:solidFill>
              <a:cs typeface="Arial" pitchFamily="34" charset="0"/>
            </a:endParaRPr>
          </a:p>
          <a:p>
            <a:pPr lvl="1" algn="just">
              <a:lnSpc>
                <a:spcPct val="150000"/>
              </a:lnSpc>
            </a:pPr>
            <a:r>
              <a:rPr lang="pt-PT" sz="1800" b="1" dirty="0" smtClean="0">
                <a:solidFill>
                  <a:schemeClr val="tx1"/>
                </a:solidFill>
                <a:cs typeface="Arial" pitchFamily="34" charset="0"/>
              </a:rPr>
              <a:t>Eficiência </a:t>
            </a:r>
            <a:r>
              <a:rPr lang="pt-PT" sz="1800" b="1" i="1" dirty="0" err="1" smtClean="0">
                <a:solidFill>
                  <a:schemeClr val="tx1"/>
                </a:solidFill>
                <a:cs typeface="Arial" pitchFamily="34" charset="0"/>
              </a:rPr>
              <a:t>Ex-Post</a:t>
            </a:r>
            <a:endParaRPr lang="pt-PT" sz="1800" dirty="0" smtClean="0">
              <a:solidFill>
                <a:schemeClr val="tx1"/>
              </a:solidFill>
              <a:cs typeface="Arial" pitchFamily="34" charset="0"/>
            </a:endParaRPr>
          </a:p>
          <a:p>
            <a:pPr lvl="1" algn="just">
              <a:lnSpc>
                <a:spcPct val="150000"/>
              </a:lnSpc>
              <a:buNone/>
            </a:pPr>
            <a:r>
              <a:rPr lang="pt-PT" sz="1800" dirty="0" smtClean="0">
                <a:solidFill>
                  <a:schemeClr val="tx1"/>
                </a:solidFill>
                <a:cs typeface="Arial" pitchFamily="34" charset="0"/>
              </a:rPr>
              <a:t> 		Quando a utilidade esperada é condicional a toda a informação pública e privada, é assumida como o conceito mais fraco de eficiência à </a:t>
            </a:r>
            <a:r>
              <a:rPr lang="pt-PT" sz="1800" b="1" i="1" dirty="0" err="1" smtClean="0">
                <a:solidFill>
                  <a:schemeClr val="tx1"/>
                </a:solidFill>
                <a:cs typeface="Arial" pitchFamily="34" charset="0"/>
              </a:rPr>
              <a:t>Pareto</a:t>
            </a:r>
            <a:endParaRPr lang="pt-PT" sz="1800" dirty="0" smtClean="0">
              <a:solidFill>
                <a:schemeClr val="tx1"/>
              </a:solidFill>
              <a:cs typeface="Arial" pitchFamily="34" charset="0"/>
            </a:endParaRPr>
          </a:p>
          <a:p>
            <a:pPr>
              <a:lnSpc>
                <a:spcPct val="150000"/>
              </a:lnSpc>
            </a:pPr>
            <a:endParaRPr lang="pt-PT" sz="1800" dirty="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642918"/>
            <a:ext cx="8229600" cy="5929354"/>
          </a:xfrm>
        </p:spPr>
        <p:txBody>
          <a:bodyPr>
            <a:normAutofit/>
          </a:bodyPr>
          <a:lstStyle/>
          <a:p>
            <a:pPr algn="just">
              <a:lnSpc>
                <a:spcPct val="150000"/>
              </a:lnSpc>
            </a:pPr>
            <a:r>
              <a:rPr lang="pt-PT" sz="1800" dirty="0" smtClean="0"/>
              <a:t>A </a:t>
            </a:r>
            <a:r>
              <a:rPr lang="pt-PT" sz="1800" u="sng" dirty="0" smtClean="0"/>
              <a:t>Eficiência de Informação</a:t>
            </a:r>
            <a:r>
              <a:rPr lang="pt-PT" sz="1800" dirty="0" smtClean="0"/>
              <a:t> assenta na ideia dos preços reflectirem toda a informação disponível, embora nem toda a informação disponível se reflicta nos preços, daí poderem-se definir vários níveis de eficiência, dependendo do conjunto de informação que é reflectido nos preços</a:t>
            </a:r>
          </a:p>
          <a:p>
            <a:pPr algn="just">
              <a:lnSpc>
                <a:spcPct val="150000"/>
              </a:lnSpc>
              <a:buNone/>
            </a:pPr>
            <a:endParaRPr lang="pt-PT" sz="1800" dirty="0" smtClean="0"/>
          </a:p>
          <a:p>
            <a:pPr algn="just">
              <a:lnSpc>
                <a:spcPct val="150000"/>
              </a:lnSpc>
              <a:buNone/>
            </a:pPr>
            <a:endParaRPr lang="pt-PT" sz="1800" dirty="0" smtClean="0"/>
          </a:p>
          <a:p>
            <a:pPr algn="just">
              <a:lnSpc>
                <a:spcPct val="150000"/>
              </a:lnSpc>
            </a:pPr>
            <a:r>
              <a:rPr lang="pt-PT" sz="1800" dirty="0" smtClean="0"/>
              <a:t>De acordo com </a:t>
            </a:r>
            <a:r>
              <a:rPr lang="pt-PT" sz="1800" b="1" i="1" dirty="0" smtClean="0"/>
              <a:t>Fama</a:t>
            </a:r>
            <a:r>
              <a:rPr lang="pt-PT" sz="1800" dirty="0" smtClean="0"/>
              <a:t> (1970), há três formas de eficiência de informação: </a:t>
            </a:r>
          </a:p>
          <a:p>
            <a:pPr algn="just">
              <a:lnSpc>
                <a:spcPct val="150000"/>
              </a:lnSpc>
            </a:pPr>
            <a:endParaRPr lang="pt-PT" sz="1800" dirty="0" smtClean="0"/>
          </a:p>
          <a:p>
            <a:pPr lvl="1" algn="just">
              <a:lnSpc>
                <a:spcPct val="150000"/>
              </a:lnSpc>
            </a:pPr>
            <a:r>
              <a:rPr lang="pt-PT" sz="1800" dirty="0" smtClean="0">
                <a:solidFill>
                  <a:schemeClr val="tx1"/>
                </a:solidFill>
              </a:rPr>
              <a:t>Forma forte; </a:t>
            </a:r>
          </a:p>
          <a:p>
            <a:pPr lvl="1" algn="just">
              <a:lnSpc>
                <a:spcPct val="150000"/>
              </a:lnSpc>
            </a:pPr>
            <a:r>
              <a:rPr lang="pt-PT" sz="1800" dirty="0" smtClean="0">
                <a:solidFill>
                  <a:schemeClr val="tx1"/>
                </a:solidFill>
              </a:rPr>
              <a:t>Forma semi-forte ;</a:t>
            </a:r>
          </a:p>
          <a:p>
            <a:pPr lvl="1" algn="just">
              <a:lnSpc>
                <a:spcPct val="150000"/>
              </a:lnSpc>
            </a:pPr>
            <a:r>
              <a:rPr lang="pt-PT" sz="1800" dirty="0" smtClean="0">
                <a:solidFill>
                  <a:schemeClr val="tx1"/>
                </a:solidFill>
              </a:rPr>
              <a:t>Forma fraca.</a:t>
            </a:r>
          </a:p>
          <a:p>
            <a:pPr algn="just">
              <a:lnSpc>
                <a:spcPct val="150000"/>
              </a:lnSpc>
            </a:pPr>
            <a:endParaRPr lang="pt-PT" sz="1800"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142844" y="571480"/>
            <a:ext cx="8786874" cy="5857916"/>
          </a:xfrm>
        </p:spPr>
        <p:txBody>
          <a:bodyPr>
            <a:noAutofit/>
          </a:bodyPr>
          <a:lstStyle/>
          <a:p>
            <a:pPr algn="just">
              <a:lnSpc>
                <a:spcPct val="150000"/>
              </a:lnSpc>
            </a:pPr>
            <a:r>
              <a:rPr lang="pt-PT" sz="1800" dirty="0" smtClean="0"/>
              <a:t>A distinção entre estes três níveis de eficiência é feita de acordo com o conjunto de informação que é reflectido nos preços dos títulos:</a:t>
            </a:r>
            <a:endParaRPr lang="pt-PT" sz="2000" dirty="0" smtClean="0"/>
          </a:p>
          <a:p>
            <a:pPr lvl="1" algn="just">
              <a:lnSpc>
                <a:spcPct val="150000"/>
              </a:lnSpc>
            </a:pPr>
            <a:r>
              <a:rPr lang="pt-PT" sz="1800" dirty="0" smtClean="0"/>
              <a:t> </a:t>
            </a:r>
            <a:r>
              <a:rPr lang="pt-PT" sz="1800" b="1" dirty="0" smtClean="0">
                <a:solidFill>
                  <a:schemeClr val="tx1"/>
                </a:solidFill>
              </a:rPr>
              <a:t>Mercados Eficientes na </a:t>
            </a:r>
            <a:r>
              <a:rPr lang="pt-PT" sz="1800" b="1" i="1" dirty="0" smtClean="0">
                <a:solidFill>
                  <a:schemeClr val="tx1"/>
                </a:solidFill>
              </a:rPr>
              <a:t>Forma Forte</a:t>
            </a:r>
            <a:r>
              <a:rPr lang="pt-PT" sz="1800" b="1" dirty="0" smtClean="0">
                <a:solidFill>
                  <a:schemeClr val="tx1"/>
                </a:solidFill>
              </a:rPr>
              <a:t> </a:t>
            </a:r>
            <a:r>
              <a:rPr lang="pt-PT" sz="1800" dirty="0" smtClean="0">
                <a:solidFill>
                  <a:schemeClr val="tx1"/>
                </a:solidFill>
              </a:rPr>
              <a:t>(</a:t>
            </a:r>
            <a:r>
              <a:rPr lang="pt-PT" sz="1800" i="1" dirty="0" err="1" smtClean="0">
                <a:solidFill>
                  <a:schemeClr val="tx1"/>
                </a:solidFill>
              </a:rPr>
              <a:t>Strong</a:t>
            </a:r>
            <a:r>
              <a:rPr lang="pt-PT" sz="1800" i="1" dirty="0" smtClean="0">
                <a:solidFill>
                  <a:schemeClr val="tx1"/>
                </a:solidFill>
              </a:rPr>
              <a:t> </a:t>
            </a:r>
            <a:r>
              <a:rPr lang="pt-PT" sz="1800" i="1" dirty="0" err="1" smtClean="0">
                <a:solidFill>
                  <a:schemeClr val="tx1"/>
                </a:solidFill>
              </a:rPr>
              <a:t>Efficient</a:t>
            </a:r>
            <a:r>
              <a:rPr lang="pt-PT" sz="1800" i="1" dirty="0" smtClean="0">
                <a:solidFill>
                  <a:schemeClr val="tx1"/>
                </a:solidFill>
              </a:rPr>
              <a:t> </a:t>
            </a:r>
            <a:r>
              <a:rPr lang="pt-PT" sz="1800" i="1" dirty="0" err="1" smtClean="0">
                <a:solidFill>
                  <a:schemeClr val="tx1"/>
                </a:solidFill>
              </a:rPr>
              <a:t>Market</a:t>
            </a:r>
            <a:r>
              <a:rPr lang="pt-PT" sz="1800" i="1" dirty="0" smtClean="0">
                <a:solidFill>
                  <a:schemeClr val="tx1"/>
                </a:solidFill>
              </a:rPr>
              <a:t> </a:t>
            </a:r>
            <a:r>
              <a:rPr lang="pt-PT" sz="1800" i="1" dirty="0" err="1" smtClean="0">
                <a:solidFill>
                  <a:schemeClr val="tx1"/>
                </a:solidFill>
              </a:rPr>
              <a:t>Hypothesis—SEMH</a:t>
            </a:r>
            <a:r>
              <a:rPr lang="pt-PT" sz="1800" dirty="0" smtClean="0">
                <a:solidFill>
                  <a:schemeClr val="tx1"/>
                </a:solidFill>
              </a:rPr>
              <a:t>)</a:t>
            </a:r>
          </a:p>
          <a:p>
            <a:pPr lvl="1" algn="just">
              <a:lnSpc>
                <a:spcPct val="150000"/>
              </a:lnSpc>
              <a:buNone/>
            </a:pPr>
            <a:r>
              <a:rPr lang="pt-PT" sz="1800" dirty="0" smtClean="0">
                <a:solidFill>
                  <a:schemeClr val="tx1"/>
                </a:solidFill>
              </a:rPr>
              <a:t>		Se os preços dos títulos reflectirem toda a informação pública e privada disponível no mercado;</a:t>
            </a:r>
          </a:p>
          <a:p>
            <a:pPr lvl="1" algn="just">
              <a:lnSpc>
                <a:spcPct val="150000"/>
              </a:lnSpc>
            </a:pPr>
            <a:r>
              <a:rPr lang="pt-PT" sz="1800" b="1" dirty="0" smtClean="0">
                <a:solidFill>
                  <a:schemeClr val="tx1"/>
                </a:solidFill>
              </a:rPr>
              <a:t>Mercados Eficientes na </a:t>
            </a:r>
            <a:r>
              <a:rPr lang="pt-PT" sz="1800" b="1" i="1" dirty="0" smtClean="0">
                <a:solidFill>
                  <a:schemeClr val="tx1"/>
                </a:solidFill>
              </a:rPr>
              <a:t>Forma Semi-Forte </a:t>
            </a:r>
            <a:r>
              <a:rPr lang="pt-PT" sz="1800" dirty="0" smtClean="0">
                <a:solidFill>
                  <a:schemeClr val="tx1"/>
                </a:solidFill>
              </a:rPr>
              <a:t>(</a:t>
            </a:r>
            <a:r>
              <a:rPr lang="pt-PT" sz="1800" i="1" dirty="0" err="1" smtClean="0">
                <a:solidFill>
                  <a:schemeClr val="tx1"/>
                </a:solidFill>
              </a:rPr>
              <a:t>Semistrong</a:t>
            </a:r>
            <a:r>
              <a:rPr lang="pt-PT" sz="1800" i="1" dirty="0" smtClean="0">
                <a:solidFill>
                  <a:schemeClr val="tx1"/>
                </a:solidFill>
              </a:rPr>
              <a:t> </a:t>
            </a:r>
            <a:r>
              <a:rPr lang="pt-PT" sz="1800" i="1" dirty="0" err="1" smtClean="0">
                <a:solidFill>
                  <a:schemeClr val="tx1"/>
                </a:solidFill>
              </a:rPr>
              <a:t>Efficient</a:t>
            </a:r>
            <a:r>
              <a:rPr lang="pt-PT" sz="1800" i="1" dirty="0" smtClean="0">
                <a:solidFill>
                  <a:schemeClr val="tx1"/>
                </a:solidFill>
              </a:rPr>
              <a:t> </a:t>
            </a:r>
            <a:r>
              <a:rPr lang="pt-PT" sz="1800" i="1" dirty="0" err="1" smtClean="0">
                <a:solidFill>
                  <a:schemeClr val="tx1"/>
                </a:solidFill>
              </a:rPr>
              <a:t>Market</a:t>
            </a:r>
            <a:r>
              <a:rPr lang="pt-PT" sz="1800" i="1" dirty="0" smtClean="0">
                <a:solidFill>
                  <a:schemeClr val="tx1"/>
                </a:solidFill>
              </a:rPr>
              <a:t> </a:t>
            </a:r>
            <a:r>
              <a:rPr lang="pt-PT" sz="1800" i="1" dirty="0" err="1" smtClean="0">
                <a:solidFill>
                  <a:schemeClr val="tx1"/>
                </a:solidFill>
              </a:rPr>
              <a:t>Hypothesis—SSEMH</a:t>
            </a:r>
            <a:r>
              <a:rPr lang="pt-PT" sz="1800" dirty="0" smtClean="0">
                <a:solidFill>
                  <a:schemeClr val="tx1"/>
                </a:solidFill>
              </a:rPr>
              <a:t>)</a:t>
            </a:r>
          </a:p>
          <a:p>
            <a:pPr lvl="1" algn="just">
              <a:lnSpc>
                <a:spcPct val="150000"/>
              </a:lnSpc>
              <a:buNone/>
            </a:pPr>
            <a:r>
              <a:rPr lang="pt-PT" sz="1800" dirty="0" smtClean="0">
                <a:solidFill>
                  <a:schemeClr val="tx1"/>
                </a:solidFill>
              </a:rPr>
              <a:t>		Se os preços dos títulos apenas reflectirem toda a informação pública disponível no mercado;</a:t>
            </a:r>
          </a:p>
          <a:p>
            <a:pPr lvl="1" algn="just">
              <a:lnSpc>
                <a:spcPct val="150000"/>
              </a:lnSpc>
            </a:pPr>
            <a:r>
              <a:rPr lang="pt-PT" sz="1800" b="1" dirty="0" smtClean="0">
                <a:solidFill>
                  <a:schemeClr val="tx1"/>
                </a:solidFill>
              </a:rPr>
              <a:t>Mercados Eficientes na </a:t>
            </a:r>
            <a:r>
              <a:rPr lang="pt-PT" sz="1800" b="1" i="1" dirty="0" smtClean="0">
                <a:solidFill>
                  <a:schemeClr val="tx1"/>
                </a:solidFill>
              </a:rPr>
              <a:t>Forma Fraca</a:t>
            </a:r>
            <a:r>
              <a:rPr lang="pt-PT" sz="1800" b="1" dirty="0" smtClean="0">
                <a:solidFill>
                  <a:schemeClr val="tx1"/>
                </a:solidFill>
              </a:rPr>
              <a:t> </a:t>
            </a:r>
            <a:r>
              <a:rPr lang="pt-PT" sz="1800" dirty="0" smtClean="0">
                <a:solidFill>
                  <a:schemeClr val="tx1"/>
                </a:solidFill>
              </a:rPr>
              <a:t>(</a:t>
            </a:r>
            <a:r>
              <a:rPr lang="pt-PT" sz="1800" i="1" dirty="0" err="1" smtClean="0">
                <a:solidFill>
                  <a:schemeClr val="tx1"/>
                </a:solidFill>
              </a:rPr>
              <a:t>Weak</a:t>
            </a:r>
            <a:r>
              <a:rPr lang="pt-PT" sz="1800" i="1" dirty="0" smtClean="0">
                <a:solidFill>
                  <a:schemeClr val="tx1"/>
                </a:solidFill>
              </a:rPr>
              <a:t> </a:t>
            </a:r>
            <a:r>
              <a:rPr lang="pt-PT" sz="1800" i="1" dirty="0" err="1" smtClean="0">
                <a:solidFill>
                  <a:schemeClr val="tx1"/>
                </a:solidFill>
              </a:rPr>
              <a:t>Efficient</a:t>
            </a:r>
            <a:r>
              <a:rPr lang="pt-PT" sz="1800" i="1" dirty="0" smtClean="0">
                <a:solidFill>
                  <a:schemeClr val="tx1"/>
                </a:solidFill>
              </a:rPr>
              <a:t> </a:t>
            </a:r>
            <a:r>
              <a:rPr lang="pt-PT" sz="1800" i="1" dirty="0" err="1" smtClean="0">
                <a:solidFill>
                  <a:schemeClr val="tx1"/>
                </a:solidFill>
              </a:rPr>
              <a:t>Market</a:t>
            </a:r>
            <a:r>
              <a:rPr lang="pt-PT" sz="1800" i="1" dirty="0" smtClean="0">
                <a:solidFill>
                  <a:schemeClr val="tx1"/>
                </a:solidFill>
              </a:rPr>
              <a:t> </a:t>
            </a:r>
            <a:r>
              <a:rPr lang="pt-PT" sz="1800" i="1" dirty="0" err="1" smtClean="0">
                <a:solidFill>
                  <a:schemeClr val="tx1"/>
                </a:solidFill>
              </a:rPr>
              <a:t>Hypothesis—WEMH</a:t>
            </a:r>
            <a:r>
              <a:rPr lang="pt-PT" sz="1800" dirty="0" smtClean="0">
                <a:solidFill>
                  <a:schemeClr val="tx1"/>
                </a:solidFill>
              </a:rPr>
              <a:t>)</a:t>
            </a:r>
          </a:p>
          <a:p>
            <a:pPr lvl="1" algn="just">
              <a:lnSpc>
                <a:spcPct val="150000"/>
              </a:lnSpc>
              <a:buNone/>
            </a:pPr>
            <a:r>
              <a:rPr lang="pt-PT" sz="1800" dirty="0" smtClean="0">
                <a:solidFill>
                  <a:schemeClr val="tx1"/>
                </a:solidFill>
              </a:rPr>
              <a:t>		Se os preços dos títulos reflectirem apenas a informação histórica dos mesmos e dos rendimentos no passado.</a:t>
            </a:r>
          </a:p>
          <a:p>
            <a:pPr lvl="1" algn="just">
              <a:lnSpc>
                <a:spcPct val="150000"/>
              </a:lnSpc>
            </a:pPr>
            <a:endParaRPr lang="pt-PT" sz="1800" dirty="0" smtClean="0">
              <a:solidFill>
                <a:schemeClr val="tx1"/>
              </a:solidFill>
            </a:endParaRPr>
          </a:p>
          <a:p>
            <a:pPr lvl="1" algn="just">
              <a:lnSpc>
                <a:spcPct val="150000"/>
              </a:lnSpc>
            </a:pPr>
            <a:endParaRPr lang="pt-PT" sz="1800" dirty="0" smtClean="0">
              <a:solidFill>
                <a:schemeClr val="tx1"/>
              </a:solidFill>
            </a:endParaRPr>
          </a:p>
          <a:p>
            <a:pPr algn="just">
              <a:lnSpc>
                <a:spcPct val="150000"/>
              </a:lnSpc>
            </a:pPr>
            <a:endParaRPr lang="pt-PT" sz="2000"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571480"/>
            <a:ext cx="8229600" cy="6286520"/>
          </a:xfrm>
        </p:spPr>
        <p:txBody>
          <a:bodyPr>
            <a:normAutofit fontScale="62500" lnSpcReduction="20000"/>
          </a:bodyPr>
          <a:lstStyle/>
          <a:p>
            <a:pPr algn="just">
              <a:lnSpc>
                <a:spcPct val="150000"/>
              </a:lnSpc>
            </a:pPr>
            <a:r>
              <a:rPr lang="pt-PT" sz="2900" dirty="0" smtClean="0"/>
              <a:t>A distribuição entre as diferentes formas de eficiência é feita de acordo com o conjunto de informação que é reflectido nos preços.</a:t>
            </a:r>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endParaRPr lang="pt-PT" sz="1800" dirty="0" smtClean="0"/>
          </a:p>
          <a:p>
            <a:pPr algn="just">
              <a:lnSpc>
                <a:spcPct val="150000"/>
              </a:lnSpc>
            </a:pPr>
            <a:r>
              <a:rPr lang="pt-PT" sz="2900" dirty="0" smtClean="0"/>
              <a:t>Este conceito permite que haja oportunidade para os agentes individualmente obterem ganhos com transacções que efectuam. A melhor e maior utilização da informação de que se dispõe é que distingue os lucros obtidos pelos agentes.</a:t>
            </a:r>
          </a:p>
        </p:txBody>
      </p:sp>
      <p:sp>
        <p:nvSpPr>
          <p:cNvPr id="1026" name="Oval 2"/>
          <p:cNvSpPr>
            <a:spLocks noChangeArrowheads="1"/>
          </p:cNvSpPr>
          <p:nvPr/>
        </p:nvSpPr>
        <p:spPr bwMode="auto">
          <a:xfrm>
            <a:off x="2500298" y="1500174"/>
            <a:ext cx="4071966" cy="3571900"/>
          </a:xfrm>
          <a:prstGeom prst="ellipse">
            <a:avLst/>
          </a:prstGeom>
          <a:solidFill>
            <a:srgbClr val="EAF1DD"/>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t-PT" b="0" i="0" u="none" strike="noStrike" cap="none" normalizeH="0" baseline="0" dirty="0" smtClean="0">
                <a:ln>
                  <a:noFill/>
                </a:ln>
                <a:solidFill>
                  <a:schemeClr val="tx1"/>
                </a:solidFill>
                <a:effectLst/>
                <a:latin typeface="Times New Roman" pitchFamily="18" charset="0"/>
                <a:cs typeface="Arial" pitchFamily="34" charset="0"/>
              </a:rPr>
              <a:t>Toda a informação Pública</a:t>
            </a:r>
          </a:p>
          <a:p>
            <a:pPr marL="0" marR="0" lvl="0" indent="0" algn="ctr" defTabSz="914400" rtl="0" eaLnBrk="1" fontAlgn="base" latinLnBrk="0" hangingPunct="1">
              <a:lnSpc>
                <a:spcPct val="100000"/>
              </a:lnSpc>
              <a:spcBef>
                <a:spcPct val="0"/>
              </a:spcBef>
              <a:spcAft>
                <a:spcPts val="1000"/>
              </a:spcAft>
              <a:buClrTx/>
              <a:buSzTx/>
              <a:buFontTx/>
              <a:buNone/>
              <a:tabLst/>
            </a:pPr>
            <a:r>
              <a:rPr kumimoji="0" lang="pt-PT" b="0" i="0" u="none" strike="noStrike" cap="none" normalizeH="0" baseline="0" dirty="0" smtClean="0">
                <a:ln>
                  <a:noFill/>
                </a:ln>
                <a:solidFill>
                  <a:schemeClr val="tx1"/>
                </a:solidFill>
                <a:effectLst/>
                <a:latin typeface="Times New Roman" pitchFamily="18" charset="0"/>
                <a:cs typeface="Arial" pitchFamily="34" charset="0"/>
              </a:rPr>
              <a:t> ou Privada</a:t>
            </a:r>
            <a:endParaRPr kumimoji="0" lang="pt-PT" sz="4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7" name="Oval 3"/>
          <p:cNvSpPr>
            <a:spLocks noChangeArrowheads="1"/>
          </p:cNvSpPr>
          <p:nvPr/>
        </p:nvSpPr>
        <p:spPr bwMode="auto">
          <a:xfrm>
            <a:off x="3214678" y="2857496"/>
            <a:ext cx="2633703" cy="2136304"/>
          </a:xfrm>
          <a:prstGeom prst="ellipse">
            <a:avLst/>
          </a:prstGeom>
          <a:solidFill>
            <a:srgbClr val="DBE5F1"/>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t-PT" sz="1400" b="0" i="0" u="none" strike="noStrike" cap="none" normalizeH="0" baseline="0" dirty="0" smtClean="0">
                <a:ln>
                  <a:noFill/>
                </a:ln>
                <a:solidFill>
                  <a:schemeClr val="tx1"/>
                </a:solidFill>
                <a:effectLst/>
                <a:latin typeface="Times New Roman" pitchFamily="18" charset="0"/>
                <a:cs typeface="Arial" pitchFamily="34" charset="0"/>
              </a:rPr>
              <a:t>Toda a Informação Pública</a:t>
            </a:r>
            <a:endParaRPr kumimoji="0" lang="pt-PT"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8" name="Oval 4"/>
          <p:cNvSpPr>
            <a:spLocks noChangeArrowheads="1"/>
          </p:cNvSpPr>
          <p:nvPr/>
        </p:nvSpPr>
        <p:spPr bwMode="auto">
          <a:xfrm>
            <a:off x="3571868" y="3929066"/>
            <a:ext cx="1737123" cy="1093788"/>
          </a:xfrm>
          <a:prstGeom prst="ellipse">
            <a:avLst/>
          </a:prstGeom>
          <a:solidFill>
            <a:srgbClr val="FDE9D9"/>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pt-PT" sz="1400" b="0" i="0" u="none" strike="noStrike" cap="none" normalizeH="0" baseline="0" smtClean="0">
                <a:ln>
                  <a:noFill/>
                </a:ln>
                <a:solidFill>
                  <a:schemeClr val="tx1"/>
                </a:solidFill>
                <a:effectLst/>
                <a:latin typeface="Times New Roman" pitchFamily="18" charset="0"/>
                <a:cs typeface="Arial" pitchFamily="34" charset="0"/>
              </a:rPr>
              <a:t>Informação sobre os preços</a:t>
            </a:r>
            <a:endParaRPr kumimoji="0" lang="pt-PT" sz="4000" b="0" i="0" u="none" strike="noStrike" cap="none" normalizeH="0" baseline="0" smtClean="0">
              <a:ln>
                <a:noFill/>
              </a:ln>
              <a:solidFill>
                <a:schemeClr val="tx1"/>
              </a:solidFill>
              <a:effectLst/>
              <a:latin typeface="Arial" pitchFamily="34" charset="0"/>
              <a:cs typeface="Arial" pitchFamily="34" charset="0"/>
            </a:endParaRPr>
          </a:p>
        </p:txBody>
      </p:sp>
      <p:sp>
        <p:nvSpPr>
          <p:cNvPr id="1030" name="Rectangle 6"/>
          <p:cNvSpPr>
            <a:spLocks noChangeArrowheads="1"/>
          </p:cNvSpPr>
          <p:nvPr/>
        </p:nvSpPr>
        <p:spPr bwMode="auto">
          <a:xfrm>
            <a:off x="6215074" y="4429132"/>
            <a:ext cx="2714580" cy="457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t-PT"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Fig. 1 - </a:t>
            </a:r>
            <a:r>
              <a:rPr kumimoji="0" lang="pt-PT"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Rela</a:t>
            </a:r>
            <a:r>
              <a:rPr kumimoji="0" lang="pt-PT" sz="1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pt-PT"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ão entre os v</a:t>
            </a:r>
            <a:r>
              <a:rPr kumimoji="0" lang="pt-PT" sz="1200" b="0" i="0" u="none" strike="noStrike" cap="none" normalizeH="0" baseline="0" dirty="0" smtClean="0">
                <a:ln>
                  <a:noFill/>
                </a:ln>
                <a:solidFill>
                  <a:schemeClr val="tx1"/>
                </a:solidFill>
                <a:effectLst/>
                <a:latin typeface="Calibri"/>
                <a:ea typeface="Calibri" pitchFamily="34" charset="0"/>
                <a:cs typeface="Times New Roman" pitchFamily="18" charset="0"/>
              </a:rPr>
              <a:t>á</a:t>
            </a:r>
            <a:r>
              <a:rPr kumimoji="0" lang="pt-PT"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rios subconjuntos de informa</a:t>
            </a:r>
            <a:r>
              <a:rPr kumimoji="0" lang="pt-PT" sz="1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pt-PT"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ão dispon</a:t>
            </a:r>
            <a:r>
              <a:rPr kumimoji="0" lang="pt-PT" sz="1200" b="0" i="0" u="none" strike="noStrike" cap="none" normalizeH="0" baseline="0" dirty="0" smtClean="0">
                <a:ln>
                  <a:noFill/>
                </a:ln>
                <a:solidFill>
                  <a:schemeClr val="tx1"/>
                </a:solidFill>
                <a:effectLst/>
                <a:latin typeface="Calibri"/>
                <a:ea typeface="Calibri" pitchFamily="34" charset="0"/>
                <a:cs typeface="Times New Roman" pitchFamily="18" charset="0"/>
              </a:rPr>
              <a:t>í</a:t>
            </a:r>
            <a:r>
              <a:rPr kumimoji="0" lang="pt-PT"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vel</a:t>
            </a:r>
            <a:endParaRPr kumimoji="0" lang="pt-P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28596" y="428604"/>
            <a:ext cx="8229600" cy="1066800"/>
          </a:xfrm>
        </p:spPr>
        <p:txBody>
          <a:bodyPr>
            <a:normAutofit fontScale="90000"/>
          </a:bodyPr>
          <a:lstStyle/>
          <a:p>
            <a:r>
              <a:rPr lang="pt-PT" dirty="0" smtClean="0"/>
              <a:t>A Dinâmica de um Mercado Eficiente</a:t>
            </a:r>
            <a:endParaRPr lang="pt-PT" dirty="0"/>
          </a:p>
        </p:txBody>
      </p:sp>
      <p:sp>
        <p:nvSpPr>
          <p:cNvPr id="3" name="Marcador de Posição de Conteúdo 2"/>
          <p:cNvSpPr>
            <a:spLocks noGrp="1"/>
          </p:cNvSpPr>
          <p:nvPr>
            <p:ph idx="1"/>
          </p:nvPr>
        </p:nvSpPr>
        <p:spPr>
          <a:xfrm>
            <a:off x="457200" y="1357298"/>
            <a:ext cx="8229600" cy="5500702"/>
          </a:xfrm>
        </p:spPr>
        <p:txBody>
          <a:bodyPr>
            <a:normAutofit fontScale="92500" lnSpcReduction="10000"/>
          </a:bodyPr>
          <a:lstStyle/>
          <a:p>
            <a:pPr lvl="0">
              <a:lnSpc>
                <a:spcPct val="150000"/>
              </a:lnSpc>
            </a:pPr>
            <a:r>
              <a:rPr lang="pt-PT" sz="2000" u="sng" dirty="0" smtClean="0"/>
              <a:t>Mercado Perfeitamente Eficiente</a:t>
            </a:r>
            <a:endParaRPr lang="pt-PT" sz="2000" b="1" dirty="0" smtClean="0"/>
          </a:p>
          <a:p>
            <a:pPr lvl="1" algn="just">
              <a:lnSpc>
                <a:spcPct val="150000"/>
              </a:lnSpc>
            </a:pPr>
            <a:r>
              <a:rPr lang="pt-PT" sz="1900" dirty="0" smtClean="0">
                <a:solidFill>
                  <a:schemeClr val="tx1"/>
                </a:solidFill>
              </a:rPr>
              <a:t>O ajustamento nos preços com a chegada da nova informação é total e imediato, porque não há qualquer custo de obter e processar a informação e não demora tempo a analisar;</a:t>
            </a:r>
          </a:p>
          <a:p>
            <a:pPr lvl="1" algn="just">
              <a:lnSpc>
                <a:spcPct val="150000"/>
              </a:lnSpc>
            </a:pPr>
            <a:endParaRPr lang="pt-PT" sz="1800" dirty="0" smtClean="0">
              <a:solidFill>
                <a:schemeClr val="tx1"/>
              </a:solidFill>
            </a:endParaRPr>
          </a:p>
          <a:p>
            <a:pPr lvl="1" algn="just">
              <a:lnSpc>
                <a:spcPct val="150000"/>
              </a:lnSpc>
            </a:pPr>
            <a:endParaRPr lang="pt-PT" sz="1800" dirty="0" smtClean="0">
              <a:solidFill>
                <a:schemeClr val="tx1"/>
              </a:solidFill>
            </a:endParaRPr>
          </a:p>
          <a:p>
            <a:pPr lvl="0" algn="just">
              <a:lnSpc>
                <a:spcPct val="150000"/>
              </a:lnSpc>
            </a:pPr>
            <a:r>
              <a:rPr lang="pt-PT" sz="2000" u="sng" dirty="0" smtClean="0"/>
              <a:t>Mercado Eficiente com Custos de Informação e de Transacção</a:t>
            </a:r>
            <a:endParaRPr lang="pt-PT" sz="2000" b="1" dirty="0" smtClean="0"/>
          </a:p>
          <a:p>
            <a:pPr lvl="1" algn="just">
              <a:lnSpc>
                <a:spcPct val="150000"/>
              </a:lnSpc>
            </a:pPr>
            <a:r>
              <a:rPr lang="pt-PT" sz="1900" dirty="0" smtClean="0">
                <a:solidFill>
                  <a:schemeClr val="tx1"/>
                </a:solidFill>
              </a:rPr>
              <a:t>Um Mercado Perfeitamente Eficiente não é realista. Na realidade existem custos para obter e processar a informação e existem custos de transacção;</a:t>
            </a:r>
            <a:endParaRPr lang="pt-PT" sz="1900" dirty="0" smtClean="0"/>
          </a:p>
          <a:p>
            <a:pPr lvl="1" algn="just">
              <a:lnSpc>
                <a:spcPct val="150000"/>
              </a:lnSpc>
            </a:pPr>
            <a:endParaRPr lang="pt-PT" sz="1900" dirty="0" smtClean="0">
              <a:solidFill>
                <a:schemeClr val="tx1"/>
              </a:solidFill>
            </a:endParaRPr>
          </a:p>
          <a:p>
            <a:pPr lvl="1" algn="just">
              <a:lnSpc>
                <a:spcPct val="150000"/>
              </a:lnSpc>
            </a:pPr>
            <a:r>
              <a:rPr lang="pt-PT" sz="1900" dirty="0" smtClean="0">
                <a:solidFill>
                  <a:schemeClr val="tx1"/>
                </a:solidFill>
              </a:rPr>
              <a:t>Quando existem custos de informação e de transacção os preços não reflectem necessariamente toda a informação.</a:t>
            </a:r>
            <a:endParaRPr lang="pt-PT" sz="1900" dirty="0">
              <a:solidFill>
                <a:schemeClr val="tx1"/>
              </a:solidFill>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28596" y="1142984"/>
            <a:ext cx="8229600" cy="4429156"/>
          </a:xfrm>
        </p:spPr>
        <p:txBody>
          <a:bodyPr>
            <a:normAutofit/>
          </a:bodyPr>
          <a:lstStyle/>
          <a:p>
            <a:pPr algn="just">
              <a:lnSpc>
                <a:spcPct val="150000"/>
              </a:lnSpc>
            </a:pPr>
            <a:r>
              <a:rPr lang="pt-PT" sz="1800" dirty="0" smtClean="0"/>
              <a:t>Na presença destes custos, a forma mais correcta para olhar para as eficiências de mercado é como um </a:t>
            </a:r>
            <a:r>
              <a:rPr lang="pt-PT" sz="1800" i="1" dirty="0" smtClean="0"/>
              <a:t>Mecanismo de Autocorrecção</a:t>
            </a:r>
            <a:r>
              <a:rPr lang="pt-PT" sz="1800" dirty="0" smtClean="0"/>
              <a:t>;</a:t>
            </a:r>
          </a:p>
          <a:p>
            <a:pPr algn="just">
              <a:lnSpc>
                <a:spcPct val="150000"/>
              </a:lnSpc>
            </a:pPr>
            <a:endParaRPr lang="pt-PT" sz="1800" dirty="0" smtClean="0"/>
          </a:p>
          <a:p>
            <a:pPr algn="just">
              <a:lnSpc>
                <a:spcPct val="150000"/>
              </a:lnSpc>
            </a:pPr>
            <a:r>
              <a:rPr lang="pt-PT" sz="1800" dirty="0" smtClean="0"/>
              <a:t>Sempre que surgem ineficiências no mercado, elas desaparecem rapidamente ou quase rápido, como resultado da actuação de investidores atentos que procuram constantemente oportunidades para obter lucros extraordinários.</a:t>
            </a:r>
          </a:p>
          <a:p>
            <a:pPr algn="just">
              <a:lnSpc>
                <a:spcPct val="150000"/>
              </a:lnSpc>
            </a:pPr>
            <a:endParaRPr lang="pt-PT" sz="1800" dirty="0" smtClean="0"/>
          </a:p>
          <a:p>
            <a:pPr algn="just">
              <a:lnSpc>
                <a:spcPct val="150000"/>
              </a:lnSpc>
            </a:pPr>
            <a:endParaRPr lang="pt-PT" sz="1800"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201</TotalTime>
  <Words>1922</Words>
  <Application>Microsoft Office PowerPoint</Application>
  <PresentationFormat>Apresentação no Ecrã (4:3)</PresentationFormat>
  <Paragraphs>207</Paragraphs>
  <Slides>28</Slides>
  <Notes>0</Notes>
  <HiddenSlides>0</HiddenSlides>
  <MMClips>0</MMClips>
  <ScaleCrop>false</ScaleCrop>
  <HeadingPairs>
    <vt:vector size="4" baseType="variant">
      <vt:variant>
        <vt:lpstr>Tema</vt:lpstr>
      </vt:variant>
      <vt:variant>
        <vt:i4>1</vt:i4>
      </vt:variant>
      <vt:variant>
        <vt:lpstr>Títulos dos diapositivos</vt:lpstr>
      </vt:variant>
      <vt:variant>
        <vt:i4>28</vt:i4>
      </vt:variant>
    </vt:vector>
  </HeadingPairs>
  <TitlesOfParts>
    <vt:vector size="29" baseType="lpstr">
      <vt:lpstr>Urbano</vt:lpstr>
      <vt:lpstr>A Questão da (in)Eficiência</vt:lpstr>
      <vt:lpstr>Eficiência dos Mercados Financeiros</vt:lpstr>
      <vt:lpstr>Conceitos de Eficiência de Mercados</vt:lpstr>
      <vt:lpstr>Diapositivo 4</vt:lpstr>
      <vt:lpstr>Diapositivo 5</vt:lpstr>
      <vt:lpstr>Diapositivo 6</vt:lpstr>
      <vt:lpstr>Diapositivo 7</vt:lpstr>
      <vt:lpstr>A Dinâmica de um Mercado Eficiente</vt:lpstr>
      <vt:lpstr>Diapositivo 9</vt:lpstr>
      <vt:lpstr>Diapositivo 10</vt:lpstr>
      <vt:lpstr>Diapositivo 11</vt:lpstr>
      <vt:lpstr>Diapositivo 12</vt:lpstr>
      <vt:lpstr>Diapositivo 13</vt:lpstr>
      <vt:lpstr>Teste à Eficiência de Mercado</vt:lpstr>
      <vt:lpstr>Diapositivo 15</vt:lpstr>
      <vt:lpstr>Diapositivo 16</vt:lpstr>
      <vt:lpstr>Diapositivo 17</vt:lpstr>
      <vt:lpstr>Insider trading e a Eficiência nos Mercados Financeiros </vt:lpstr>
      <vt:lpstr>Diapositivo 19</vt:lpstr>
      <vt:lpstr>A Questão da supervisão e regulamentação do Insider Trading </vt:lpstr>
      <vt:lpstr>Diapositivo 21</vt:lpstr>
      <vt:lpstr>Diapositivo 22</vt:lpstr>
      <vt:lpstr>Diapositivo 23</vt:lpstr>
      <vt:lpstr>Diapositivo 24</vt:lpstr>
      <vt:lpstr>Conclusão</vt:lpstr>
      <vt:lpstr>Diapositivo 26</vt:lpstr>
      <vt:lpstr>Diapositivo 27</vt:lpstr>
      <vt:lpstr>- FIM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Questão da (in)Eficiência</dc:title>
  <dc:creator>CandidaMachado</dc:creator>
  <cp:lastModifiedBy>CandidaMachado</cp:lastModifiedBy>
  <cp:revision>29</cp:revision>
  <dcterms:created xsi:type="dcterms:W3CDTF">2010-01-13T21:21:35Z</dcterms:created>
  <dcterms:modified xsi:type="dcterms:W3CDTF">2010-01-15T09:51:48Z</dcterms:modified>
</cp:coreProperties>
</file>